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4" r:id="rId2"/>
    <p:sldId id="340" r:id="rId3"/>
    <p:sldId id="304" r:id="rId4"/>
    <p:sldId id="337" r:id="rId5"/>
    <p:sldId id="339" r:id="rId6"/>
    <p:sldId id="305" r:id="rId7"/>
    <p:sldId id="336" r:id="rId8"/>
    <p:sldId id="303" r:id="rId9"/>
    <p:sldId id="341" r:id="rId10"/>
    <p:sldId id="277" r:id="rId11"/>
    <p:sldId id="307" r:id="rId12"/>
    <p:sldId id="279" r:id="rId13"/>
    <p:sldId id="308" r:id="rId14"/>
    <p:sldId id="310" r:id="rId15"/>
    <p:sldId id="313" r:id="rId16"/>
    <p:sldId id="309" r:id="rId17"/>
    <p:sldId id="311" r:id="rId18"/>
    <p:sldId id="280" r:id="rId19"/>
    <p:sldId id="314" r:id="rId20"/>
    <p:sldId id="312" r:id="rId21"/>
    <p:sldId id="321" r:id="rId22"/>
    <p:sldId id="315" r:id="rId23"/>
    <p:sldId id="317" r:id="rId24"/>
    <p:sldId id="282" r:id="rId25"/>
    <p:sldId id="283" r:id="rId26"/>
    <p:sldId id="281" r:id="rId27"/>
    <p:sldId id="318" r:id="rId28"/>
    <p:sldId id="316" r:id="rId29"/>
    <p:sldId id="324" r:id="rId30"/>
    <p:sldId id="344" r:id="rId31"/>
    <p:sldId id="331" r:id="rId32"/>
    <p:sldId id="343" r:id="rId33"/>
    <p:sldId id="286" r:id="rId34"/>
    <p:sldId id="287" r:id="rId35"/>
    <p:sldId id="320" r:id="rId36"/>
    <p:sldId id="289" r:id="rId37"/>
    <p:sldId id="290" r:id="rId38"/>
    <p:sldId id="291" r:id="rId39"/>
    <p:sldId id="338" r:id="rId40"/>
    <p:sldId id="326" r:id="rId41"/>
    <p:sldId id="325" r:id="rId42"/>
    <p:sldId id="292" r:id="rId43"/>
    <p:sldId id="293" r:id="rId44"/>
    <p:sldId id="294" r:id="rId45"/>
    <p:sldId id="345" r:id="rId46"/>
    <p:sldId id="295" r:id="rId47"/>
    <p:sldId id="342" r:id="rId48"/>
    <p:sldId id="332" r:id="rId49"/>
    <p:sldId id="349" r:id="rId50"/>
    <p:sldId id="354" r:id="rId51"/>
    <p:sldId id="353" r:id="rId52"/>
    <p:sldId id="350" r:id="rId53"/>
    <p:sldId id="351" r:id="rId54"/>
    <p:sldId id="352" r:id="rId55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918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 smtClean="0"/>
              <a:t>Kliknite da biste uredili stil podnaslova matrice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7.1.2019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7.1.2019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7.1.2019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7.1.2019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7.1.2019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7.1.2019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7.1.2019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7.1.2019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7.1.2019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7.1.2019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7.1.2019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1A071-2A74-455A-A49A-8BB21E4AC2F6}" type="datetimeFigureOut">
              <a:rPr lang="sr-Latn-CS" smtClean="0"/>
              <a:pPr/>
              <a:t>7.1.2019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Transportation_in_the_United_States#cite_note-bts1-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Transportation_in_the_United_States#cite_note-bts1-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orldportsource.com/ports/USA.php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Port_of_Long_Beach" TargetMode="External"/><Relationship Id="rId13" Type="http://schemas.openxmlformats.org/officeDocument/2006/relationships/hyperlink" Target="https://en.wikipedia.org/wiki/Louisiana" TargetMode="External"/><Relationship Id="rId3" Type="http://schemas.openxmlformats.org/officeDocument/2006/relationships/hyperlink" Target="https://en.wikipedia.org/wiki/Port_of_Houston" TargetMode="External"/><Relationship Id="rId7" Type="http://schemas.openxmlformats.org/officeDocument/2006/relationships/hyperlink" Target="https://en.wikipedia.org/wiki/Port_of_Beaumont" TargetMode="External"/><Relationship Id="rId12" Type="http://schemas.openxmlformats.org/officeDocument/2006/relationships/hyperlink" Target="https://en.wikipedia.org/wiki/Port_of_New_Orleans" TargetMode="External"/><Relationship Id="rId2" Type="http://schemas.openxmlformats.org/officeDocument/2006/relationships/hyperlink" Target="https://en.wikipedia.org/wiki/Port_of_South_Louisiana" TargetMode="External"/><Relationship Id="rId16" Type="http://schemas.openxmlformats.org/officeDocument/2006/relationships/hyperlink" Target="https://en.wikipedia.org/wiki/Port_of_Los_Angele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Port_Newark" TargetMode="External"/><Relationship Id="rId11" Type="http://schemas.openxmlformats.org/officeDocument/2006/relationships/hyperlink" Target="https://en.wikipedia.org/wiki/Virginia" TargetMode="External"/><Relationship Id="rId5" Type="http://schemas.openxmlformats.org/officeDocument/2006/relationships/hyperlink" Target="https://en.wikipedia.org/wiki/Port_of_New_York_and_New_Jersey" TargetMode="External"/><Relationship Id="rId15" Type="http://schemas.openxmlformats.org/officeDocument/2006/relationships/hyperlink" Target="https://en.wikipedia.org/wiki/Port_of_Greater_Baton_Rouge" TargetMode="External"/><Relationship Id="rId10" Type="http://schemas.openxmlformats.org/officeDocument/2006/relationships/hyperlink" Target="https://en.wikipedia.org/wiki/Virginia_Port_Authority" TargetMode="External"/><Relationship Id="rId4" Type="http://schemas.openxmlformats.org/officeDocument/2006/relationships/hyperlink" Target="https://en.wikipedia.org/wiki/Texas" TargetMode="External"/><Relationship Id="rId9" Type="http://schemas.openxmlformats.org/officeDocument/2006/relationships/hyperlink" Target="https://en.wikipedia.org/wiki/California" TargetMode="External"/><Relationship Id="rId14" Type="http://schemas.openxmlformats.org/officeDocument/2006/relationships/hyperlink" Target="https://en.wikipedia.org/wiki/Port_of_Corpus_Christi" TargetMode="Externa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Transportation_in_the_United_States#cite_note-bts2-9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026" name="Picture 2" descr="http://www.fhwa.dot.gov/policy/2013cpr/images/05xtm518r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2062956"/>
            <a:ext cx="28575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ic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329137"/>
              </p:ext>
            </p:extLst>
          </p:nvPr>
        </p:nvGraphicFramePr>
        <p:xfrm>
          <a:off x="1619671" y="980731"/>
          <a:ext cx="6525456" cy="5877270"/>
        </p:xfrm>
        <a:graphic>
          <a:graphicData uri="http://schemas.openxmlformats.org/drawingml/2006/table">
            <a:tbl>
              <a:tblPr/>
              <a:tblGrid>
                <a:gridCol w="2175152"/>
                <a:gridCol w="2175152"/>
                <a:gridCol w="2175152"/>
              </a:tblGrid>
              <a:tr h="602691">
                <a:tc>
                  <a:txBody>
                    <a:bodyPr/>
                    <a:lstStyle/>
                    <a:p>
                      <a:pPr algn="ctr"/>
                      <a:r>
                        <a:rPr lang="hr-HR" sz="1600" dirty="0" smtClean="0">
                          <a:effectLst/>
                        </a:rPr>
                        <a:t>Vrsta putničkog prijevoza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600" dirty="0" smtClean="0">
                          <a:effectLst/>
                        </a:rPr>
                        <a:t>Putničke milje </a:t>
                      </a:r>
                      <a:r>
                        <a:rPr lang="hr-HR" sz="1600" dirty="0">
                          <a:effectLst/>
                        </a:rPr>
                        <a:t/>
                      </a:r>
                      <a:br>
                        <a:rPr lang="hr-HR" sz="1600" dirty="0">
                          <a:effectLst/>
                        </a:rPr>
                      </a:br>
                      <a:r>
                        <a:rPr lang="hr-HR" sz="1600" dirty="0">
                          <a:effectLst/>
                        </a:rPr>
                        <a:t>(</a:t>
                      </a:r>
                      <a:r>
                        <a:rPr lang="hr-HR" sz="1600" dirty="0" err="1" smtClean="0">
                          <a:effectLst/>
                        </a:rPr>
                        <a:t>mln</a:t>
                      </a:r>
                      <a:r>
                        <a:rPr lang="hr-HR" sz="1600" dirty="0" smtClean="0">
                          <a:effectLst/>
                        </a:rPr>
                        <a:t>)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600" dirty="0" smtClean="0">
                          <a:effectLst/>
                        </a:rPr>
                        <a:t>Postotak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 b="1" dirty="0" smtClean="0">
                          <a:effectLst/>
                        </a:rPr>
                        <a:t>Cestovni – ukupno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 dirty="0">
                          <a:effectLst/>
                        </a:rPr>
                        <a:t>4,273,876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>
                          <a:effectLst/>
                        </a:rPr>
                        <a:t>86.93%</a:t>
                      </a:r>
                      <a:endParaRPr lang="hr-HR" sz="160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602691">
                <a:tc>
                  <a:txBody>
                    <a:bodyPr/>
                    <a:lstStyle/>
                    <a:p>
                      <a:pPr algn="r"/>
                      <a:r>
                        <a:rPr lang="hr-HR" sz="1600" dirty="0" smtClean="0">
                          <a:effectLst/>
                        </a:rPr>
                        <a:t>Osobni automobili, motori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effectLst/>
                        </a:rPr>
                        <a:t>3,692,760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75.11%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 dirty="0" smtClean="0">
                          <a:effectLst/>
                        </a:rPr>
                        <a:t>Kamioni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effectLst/>
                        </a:rPr>
                        <a:t>268,318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5.46%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 dirty="0" smtClean="0">
                          <a:effectLst/>
                        </a:rPr>
                        <a:t>Autobusi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effectLst/>
                        </a:rPr>
                        <a:t>312,797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6.36%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 b="1" dirty="0" smtClean="0">
                          <a:effectLst/>
                        </a:rPr>
                        <a:t>Zračni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 dirty="0">
                          <a:effectLst/>
                        </a:rPr>
                        <a:t>580,501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>
                          <a:effectLst/>
                        </a:rPr>
                        <a:t>11.81%</a:t>
                      </a:r>
                      <a:endParaRPr lang="hr-HR" sz="160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 b="1" dirty="0" smtClean="0">
                          <a:effectLst/>
                        </a:rPr>
                        <a:t>Željeznički - ukupno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 dirty="0">
                          <a:effectLst/>
                        </a:rPr>
                        <a:t>37,757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>
                          <a:effectLst/>
                        </a:rPr>
                        <a:t>0.77%</a:t>
                      </a:r>
                      <a:endParaRPr lang="hr-HR" sz="160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1075365">
                <a:tc>
                  <a:txBody>
                    <a:bodyPr/>
                    <a:lstStyle/>
                    <a:p>
                      <a:pPr algn="r"/>
                      <a:r>
                        <a:rPr lang="hr-HR" sz="1600" dirty="0" smtClean="0">
                          <a:effectLst/>
                        </a:rPr>
                        <a:t>Tranzit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effectLst/>
                        </a:rPr>
                        <a:t>19,832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effectLst/>
                        </a:rPr>
                        <a:t>0.40%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 dirty="0" smtClean="0">
                          <a:effectLst/>
                        </a:rPr>
                        <a:t>Prigradski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11,121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effectLst/>
                        </a:rPr>
                        <a:t>0.23%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 dirty="0" smtClean="0">
                          <a:effectLst/>
                        </a:rPr>
                        <a:t>Međugradski/</a:t>
                      </a:r>
                      <a:r>
                        <a:rPr lang="hr-HR" sz="1600" dirty="0" err="1" smtClean="0">
                          <a:effectLst/>
                        </a:rPr>
                        <a:t>Amtrak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6,804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effectLst/>
                        </a:rPr>
                        <a:t>0.14%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602691">
                <a:tc>
                  <a:txBody>
                    <a:bodyPr/>
                    <a:lstStyle/>
                    <a:p>
                      <a:pPr algn="r"/>
                      <a:r>
                        <a:rPr lang="hr-HR" sz="1600" b="1" dirty="0" smtClean="0">
                          <a:effectLst/>
                        </a:rPr>
                        <a:t>Sve druge vrste </a:t>
                      </a:r>
                      <a:r>
                        <a:rPr lang="en-US" sz="1600" b="1" dirty="0" smtClean="0">
                          <a:effectLst/>
                        </a:rPr>
                        <a:t>(</a:t>
                      </a:r>
                      <a:r>
                        <a:rPr lang="hr-HR" sz="1600" b="1" dirty="0" smtClean="0">
                          <a:effectLst/>
                        </a:rPr>
                        <a:t>n. p. trajektni</a:t>
                      </a:r>
                      <a:r>
                        <a:rPr lang="hr-HR" sz="1600" b="1" baseline="0" dirty="0" smtClean="0">
                          <a:effectLst/>
                        </a:rPr>
                        <a:t> prijevoz</a:t>
                      </a:r>
                      <a:r>
                        <a:rPr lang="en-US" sz="1600" b="1" dirty="0" smtClean="0">
                          <a:effectLst/>
                        </a:rPr>
                        <a:t>)</a:t>
                      </a:r>
                      <a:endParaRPr lang="en-US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 dirty="0">
                          <a:effectLst/>
                        </a:rPr>
                        <a:t>4,156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effectLst/>
                        </a:rPr>
                        <a:t>0.08%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589059">
                <a:tc gridSpan="3">
                  <a:txBody>
                    <a:bodyPr/>
                    <a:lstStyle/>
                    <a:p>
                      <a:pPr algn="r"/>
                      <a:r>
                        <a:rPr lang="hr-HR" sz="1600" dirty="0" smtClean="0">
                          <a:effectLst/>
                        </a:rPr>
                        <a:t>Izvor</a:t>
                      </a:r>
                      <a:r>
                        <a:rPr lang="en-US" sz="1600" dirty="0" smtClean="0">
                          <a:effectLst/>
                        </a:rPr>
                        <a:t>: </a:t>
                      </a:r>
                      <a:r>
                        <a:rPr lang="en-US" sz="1600" dirty="0">
                          <a:effectLst/>
                        </a:rPr>
                        <a:t>2012 estimates by the Bureau of Transportation Statistics</a:t>
                      </a:r>
                      <a:r>
                        <a:rPr lang="en-US" sz="1600" b="0" i="0" u="none" strike="noStrike" baseline="30000" dirty="0">
                          <a:solidFill>
                            <a:srgbClr val="0B0080"/>
                          </a:solidFill>
                          <a:effectLst/>
                          <a:hlinkClick r:id="rId3"/>
                        </a:rPr>
                        <a:t>[1]</a:t>
                      </a:r>
                      <a:endParaRPr lang="en-US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610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Route</a:t>
            </a:r>
            <a:r>
              <a:rPr lang="hr-HR" dirty="0" smtClean="0"/>
              <a:t> 40 (1950)</a:t>
            </a:r>
            <a:endParaRPr lang="hr-H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950" y="1600200"/>
            <a:ext cx="6012100" cy="4525963"/>
          </a:xfrm>
        </p:spPr>
      </p:pic>
    </p:spTree>
    <p:extLst>
      <p:ext uri="{BB962C8B-B14F-4D97-AF65-F5344CB8AC3E}">
        <p14:creationId xmlns:p14="http://schemas.microsoft.com/office/powerpoint/2010/main" val="332162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8194" name="Picture 2" descr="http://www.mapsofworld.com/usa/usa-maps/usa_highway_map_32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626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962" y="2082006"/>
            <a:ext cx="5934075" cy="3562350"/>
          </a:xfrm>
        </p:spPr>
      </p:pic>
    </p:spTree>
    <p:extLst>
      <p:ext uri="{BB962C8B-B14F-4D97-AF65-F5344CB8AC3E}">
        <p14:creationId xmlns:p14="http://schemas.microsoft.com/office/powerpoint/2010/main" val="379160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I-system</a:t>
            </a:r>
            <a:endParaRPr lang="hr-HR" dirty="0"/>
          </a:p>
        </p:txBody>
      </p:sp>
      <p:pic>
        <p:nvPicPr>
          <p:cNvPr id="9218" name="Picture 2" descr="http://usroadconditions.com/images/us_hiways_map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28800"/>
            <a:ext cx="6600243" cy="4297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028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1266" name="Picture 2" descr="Trans-Canada Highway map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505" y="1600200"/>
            <a:ext cx="6920989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704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St John – Victoria -1962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4338" name="Picture 2" descr="https://upload.wikimedia.org/wikipedia/commons/thumb/8/89/TransCanadaHWY.png/290px-TransCanadaHW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72816"/>
            <a:ext cx="4752528" cy="3818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96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0242" name="Picture 2" descr="https://www.tc.gc.ca/media/images/policy/NHS_200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950" y="1600200"/>
            <a:ext cx="6358099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648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err="1" smtClean="0"/>
              <a:t>Alaska</a:t>
            </a:r>
            <a:r>
              <a:rPr lang="hr-HR" dirty="0" smtClean="0"/>
              <a:t> </a:t>
            </a:r>
            <a:r>
              <a:rPr lang="hr-HR" dirty="0" err="1" smtClean="0"/>
              <a:t>highway</a:t>
            </a:r>
            <a:r>
              <a:rPr lang="hr-HR" dirty="0" smtClean="0"/>
              <a:t> – faze izgradnje (1943)</a:t>
            </a:r>
            <a:endParaRPr lang="hr-HR" dirty="0"/>
          </a:p>
        </p:txBody>
      </p:sp>
      <p:pic>
        <p:nvPicPr>
          <p:cNvPr id="12290" name="Picture 2" descr="Alaska Highway Map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1758156"/>
            <a:ext cx="6667500" cy="421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029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348" y="1600200"/>
            <a:ext cx="6485303" cy="4525963"/>
          </a:xfrm>
        </p:spPr>
      </p:pic>
    </p:spTree>
    <p:extLst>
      <p:ext uri="{BB962C8B-B14F-4D97-AF65-F5344CB8AC3E}">
        <p14:creationId xmlns:p14="http://schemas.microsoft.com/office/powerpoint/2010/main" val="63951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2800" dirty="0" err="1" smtClean="0"/>
              <a:t>Promontory</a:t>
            </a:r>
            <a:r>
              <a:rPr lang="hr-HR" sz="2800" dirty="0" smtClean="0"/>
              <a:t> </a:t>
            </a:r>
            <a:r>
              <a:rPr lang="hr-HR" sz="2800" dirty="0" err="1" smtClean="0"/>
              <a:t>Point</a:t>
            </a:r>
            <a:r>
              <a:rPr lang="hr-HR" sz="2800" dirty="0" smtClean="0"/>
              <a:t> – spajanje ruta </a:t>
            </a:r>
            <a:r>
              <a:rPr lang="hr-HR" sz="2800" dirty="0" err="1" smtClean="0"/>
              <a:t>kompanijaCentral</a:t>
            </a:r>
            <a:r>
              <a:rPr lang="hr-HR" sz="2800" dirty="0" smtClean="0"/>
              <a:t> Pacific i Union Pacific (1869)</a:t>
            </a:r>
            <a:endParaRPr lang="hr-HR" sz="2800" dirty="0"/>
          </a:p>
        </p:txBody>
      </p:sp>
      <p:pic>
        <p:nvPicPr>
          <p:cNvPr id="15362" name="Picture 2" descr="https://www.awesomestories.com/images/user/3ef47c29e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307" y="1600200"/>
            <a:ext cx="6321386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100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hr-HR" dirty="0" smtClean="0"/>
              <a:t>Javni putnički prijevoz, 2015</a:t>
            </a:r>
            <a:endParaRPr lang="en-GB" dirty="0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373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3316" name="Picture 4" descr="http://www.pbs.org/weta/thewest/places/states/utah/ut_promontory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556792"/>
            <a:ext cx="5544616" cy="4606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1045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21506" name="Picture 2" descr="http://tedmed.com/resources/displaypicturethumbnail?id=44466&amp;thumbnailType=20&amp;isCropped=fals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348880"/>
            <a:ext cx="5811377" cy="3888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92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Željeznice SAD-a – dužina oko 250.000 km (2018.)</a:t>
            </a:r>
            <a:endParaRPr lang="hr-HR" dirty="0"/>
          </a:p>
        </p:txBody>
      </p:sp>
      <p:pic>
        <p:nvPicPr>
          <p:cNvPr id="16386" name="Picture 2" descr="http://www.mapsofworld.com/usa/usa-maps/usa-rail-map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806" y="1556792"/>
            <a:ext cx="6680388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835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smtClean="0"/>
              <a:t>Kanadske željeznice – dužina oko 48.000 km. (2018.)</a:t>
            </a:r>
            <a:endParaRPr lang="hr-HR" dirty="0"/>
          </a:p>
        </p:txBody>
      </p:sp>
      <p:pic>
        <p:nvPicPr>
          <p:cNvPr id="18434" name="Picture 2" descr="Map of Canada's railway network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00" y="2524919"/>
            <a:ext cx="5257800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324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178287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041190"/>
            <a:ext cx="5832648" cy="5195029"/>
          </a:xfrm>
        </p:spPr>
      </p:pic>
    </p:spTree>
    <p:extLst>
      <p:ext uri="{BB962C8B-B14F-4D97-AF65-F5344CB8AC3E}">
        <p14:creationId xmlns:p14="http://schemas.microsoft.com/office/powerpoint/2010/main" val="93693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326867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19458" name="Picture 2" descr="http://images.greatergreaterwashington.org/images/201104/am200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734802"/>
            <a:ext cx="7223944" cy="4666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9814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Rute VIA </a:t>
            </a:r>
            <a:r>
              <a:rPr lang="hr-HR" dirty="0" err="1" smtClean="0"/>
              <a:t>rail</a:t>
            </a:r>
            <a:endParaRPr lang="hr-HR" dirty="0"/>
          </a:p>
        </p:txBody>
      </p:sp>
      <p:pic>
        <p:nvPicPr>
          <p:cNvPr id="17410" name="Picture 2" descr="https://upload.wikimedia.org/wikipedia/commons/5/53/ViaRailNetworkMap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42981"/>
            <a:ext cx="8229600" cy="404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654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026" name="Picture 2" descr="http://www.fhwa.dot.gov/policy/2013cpr/images/05xtm518r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2062956"/>
            <a:ext cx="28575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ica 3"/>
          <p:cNvGraphicFramePr>
            <a:graphicFrameLocks noGrp="1"/>
          </p:cNvGraphicFramePr>
          <p:nvPr/>
        </p:nvGraphicFramePr>
        <p:xfrm>
          <a:off x="1619671" y="980731"/>
          <a:ext cx="6525456" cy="5877270"/>
        </p:xfrm>
        <a:graphic>
          <a:graphicData uri="http://schemas.openxmlformats.org/drawingml/2006/table">
            <a:tbl>
              <a:tblPr/>
              <a:tblGrid>
                <a:gridCol w="2175152"/>
                <a:gridCol w="2175152"/>
                <a:gridCol w="2175152"/>
              </a:tblGrid>
              <a:tr h="602691">
                <a:tc>
                  <a:txBody>
                    <a:bodyPr/>
                    <a:lstStyle/>
                    <a:p>
                      <a:pPr algn="ctr"/>
                      <a:r>
                        <a:rPr lang="hr-HR" sz="1600" dirty="0">
                          <a:effectLst/>
                        </a:rPr>
                        <a:t>Mode </a:t>
                      </a:r>
                      <a:r>
                        <a:rPr lang="hr-HR" sz="1600" dirty="0" err="1">
                          <a:effectLst/>
                        </a:rPr>
                        <a:t>of</a:t>
                      </a:r>
                      <a:r>
                        <a:rPr lang="hr-HR" sz="1600" dirty="0">
                          <a:effectLst/>
                        </a:rPr>
                        <a:t> </a:t>
                      </a:r>
                      <a:r>
                        <a:rPr lang="hr-HR" sz="1600" dirty="0" err="1">
                          <a:effectLst/>
                        </a:rPr>
                        <a:t>passenger</a:t>
                      </a:r>
                      <a:r>
                        <a:rPr lang="hr-HR" sz="1600" dirty="0">
                          <a:effectLst/>
                        </a:rPr>
                        <a:t> transport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600" dirty="0" err="1">
                          <a:effectLst/>
                        </a:rPr>
                        <a:t>Passenger-miles</a:t>
                      </a:r>
                      <a:r>
                        <a:rPr lang="hr-HR" sz="1600" dirty="0">
                          <a:effectLst/>
                        </a:rPr>
                        <a:t/>
                      </a:r>
                      <a:br>
                        <a:rPr lang="hr-HR" sz="1600" dirty="0">
                          <a:effectLst/>
                        </a:rPr>
                      </a:br>
                      <a:r>
                        <a:rPr lang="hr-HR" sz="1600" dirty="0">
                          <a:effectLst/>
                        </a:rPr>
                        <a:t>(</a:t>
                      </a:r>
                      <a:r>
                        <a:rPr lang="hr-HR" sz="1600" dirty="0" err="1">
                          <a:effectLst/>
                        </a:rPr>
                        <a:t>millions</a:t>
                      </a:r>
                      <a:r>
                        <a:rPr lang="hr-HR" sz="1600" dirty="0">
                          <a:effectLst/>
                        </a:rPr>
                        <a:t>)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600" dirty="0" err="1">
                          <a:effectLst/>
                        </a:rPr>
                        <a:t>Percent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 b="1">
                          <a:effectLst/>
                        </a:rPr>
                        <a:t>Highway — total</a:t>
                      </a:r>
                      <a:endParaRPr lang="hr-HR" sz="160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>
                          <a:effectLst/>
                        </a:rPr>
                        <a:t>4,273,876</a:t>
                      </a:r>
                      <a:endParaRPr lang="hr-HR" sz="160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>
                          <a:effectLst/>
                        </a:rPr>
                        <a:t>86.93%</a:t>
                      </a:r>
                      <a:endParaRPr lang="hr-HR" sz="160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602691"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Passenger vehicles, motorcycles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3,692,760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75.11%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Trucks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268,318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5.46%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 dirty="0" err="1">
                          <a:effectLst/>
                        </a:rPr>
                        <a:t>Buses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312,797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6.36%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 b="1">
                          <a:effectLst/>
                        </a:rPr>
                        <a:t>Air Carriers</a:t>
                      </a:r>
                      <a:endParaRPr lang="hr-HR" sz="160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>
                          <a:effectLst/>
                        </a:rPr>
                        <a:t>580,501</a:t>
                      </a:r>
                      <a:endParaRPr lang="hr-HR" sz="160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>
                          <a:effectLst/>
                        </a:rPr>
                        <a:t>11.81%</a:t>
                      </a:r>
                      <a:endParaRPr lang="hr-HR" sz="160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 b="1">
                          <a:effectLst/>
                        </a:rPr>
                        <a:t>Rail — total</a:t>
                      </a:r>
                      <a:endParaRPr lang="hr-HR" sz="160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>
                          <a:effectLst/>
                        </a:rPr>
                        <a:t>37,757</a:t>
                      </a:r>
                      <a:endParaRPr lang="hr-HR" sz="160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>
                          <a:effectLst/>
                        </a:rPr>
                        <a:t>0.77%</a:t>
                      </a:r>
                      <a:endParaRPr lang="hr-HR" sz="160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1075365"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Transit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effectLst/>
                        </a:rPr>
                        <a:t>19,832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0.40%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Commuter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11,121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0.23%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Intercity/Amtrak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6,804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0.14%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602691">
                <a:tc>
                  <a:txBody>
                    <a:bodyPr/>
                    <a:lstStyle/>
                    <a:p>
                      <a:pPr algn="r"/>
                      <a:r>
                        <a:rPr lang="en-US" sz="1600" b="1">
                          <a:effectLst/>
                        </a:rPr>
                        <a:t>All other modes (e.g., ferryboats)</a:t>
                      </a:r>
                      <a:endParaRPr lang="en-US" sz="160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 dirty="0">
                          <a:effectLst/>
                        </a:rPr>
                        <a:t>4,156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0.08%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589059">
                <a:tc gridSpan="3">
                  <a:txBody>
                    <a:bodyPr/>
                    <a:lstStyle/>
                    <a:p>
                      <a:pPr algn="r"/>
                      <a:r>
                        <a:rPr lang="en-US" sz="1600" dirty="0">
                          <a:effectLst/>
                        </a:rPr>
                        <a:t>Source: 2012 estimates by the Bureau of Transportation Statistics</a:t>
                      </a:r>
                      <a:r>
                        <a:rPr lang="en-US" sz="1600" b="0" i="0" u="none" strike="noStrike" baseline="30000" dirty="0">
                          <a:solidFill>
                            <a:srgbClr val="0B0080"/>
                          </a:solidFill>
                          <a:effectLst/>
                          <a:hlinkClick r:id="rId3"/>
                        </a:rPr>
                        <a:t>[1]</a:t>
                      </a:r>
                      <a:endParaRPr lang="en-US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862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2800" dirty="0" smtClean="0"/>
              <a:t>Vrijednost prevezene robe u </a:t>
            </a:r>
            <a:r>
              <a:rPr lang="hr-HR" sz="2800" dirty="0" err="1" smtClean="0"/>
              <a:t>mlrd</a:t>
            </a:r>
            <a:r>
              <a:rPr lang="hr-HR" sz="2800" dirty="0" smtClean="0"/>
              <a:t> </a:t>
            </a:r>
            <a:r>
              <a:rPr lang="hr-HR" sz="2800" dirty="0" err="1" smtClean="0"/>
              <a:t>dollara</a:t>
            </a:r>
            <a:endParaRPr lang="hr-HR" sz="2800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8099595"/>
              </p:ext>
            </p:extLst>
          </p:nvPr>
        </p:nvGraphicFramePr>
        <p:xfrm>
          <a:off x="457200" y="2350668"/>
          <a:ext cx="8229600" cy="3025026"/>
        </p:xfrm>
        <a:graphic>
          <a:graphicData uri="http://schemas.openxmlformats.org/drawingml/2006/table">
            <a:tbl>
              <a:tblPr/>
              <a:tblGrid>
                <a:gridCol w="2057400"/>
                <a:gridCol w="2057400"/>
                <a:gridCol w="2057400"/>
                <a:gridCol w="2057400"/>
              </a:tblGrid>
              <a:tr h="336114">
                <a:tc>
                  <a:txBody>
                    <a:bodyPr/>
                    <a:lstStyle/>
                    <a:p>
                      <a:pPr algn="ctr"/>
                      <a:r>
                        <a:rPr lang="hr-HR" sz="1600" dirty="0">
                          <a:solidFill>
                            <a:srgbClr val="000000"/>
                          </a:solidFill>
                          <a:effectLst/>
                        </a:rPr>
                        <a:t>Mode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600" dirty="0">
                          <a:solidFill>
                            <a:srgbClr val="000000"/>
                          </a:solidFill>
                          <a:effectLst/>
                        </a:rPr>
                        <a:t>2002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2007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600" dirty="0">
                          <a:solidFill>
                            <a:srgbClr val="000000"/>
                          </a:solidFill>
                          <a:effectLst/>
                        </a:rPr>
                        <a:t>2011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</a:tr>
              <a:tr h="336114">
                <a:tc>
                  <a:txBody>
                    <a:bodyPr/>
                    <a:lstStyle/>
                    <a:p>
                      <a:pPr algn="l"/>
                      <a:r>
                        <a:rPr lang="hr-HR" sz="1600" dirty="0" smtClean="0">
                          <a:solidFill>
                            <a:srgbClr val="000000"/>
                          </a:solidFill>
                          <a:effectLst/>
                        </a:rPr>
                        <a:t>Cestovni</a:t>
                      </a:r>
                      <a:endParaRPr lang="hr-HR" sz="1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11,165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12,193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solidFill>
                            <a:srgbClr val="000000"/>
                          </a:solidFill>
                          <a:effectLst/>
                        </a:rPr>
                        <a:t>12,181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336114">
                <a:tc>
                  <a:txBody>
                    <a:bodyPr/>
                    <a:lstStyle/>
                    <a:p>
                      <a:pPr algn="l"/>
                      <a:r>
                        <a:rPr lang="hr-HR" sz="1600" dirty="0" smtClean="0">
                          <a:solidFill>
                            <a:srgbClr val="000000"/>
                          </a:solidFill>
                          <a:effectLst/>
                        </a:rPr>
                        <a:t>Željeznički</a:t>
                      </a:r>
                      <a:endParaRPr lang="hr-HR" sz="1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468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574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solidFill>
                            <a:srgbClr val="000000"/>
                          </a:solidFill>
                          <a:effectLst/>
                        </a:rPr>
                        <a:t>588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336114">
                <a:tc>
                  <a:txBody>
                    <a:bodyPr/>
                    <a:lstStyle/>
                    <a:p>
                      <a:pPr algn="l"/>
                      <a:r>
                        <a:rPr lang="hr-HR" sz="1600" dirty="0" smtClean="0">
                          <a:solidFill>
                            <a:srgbClr val="000000"/>
                          </a:solidFill>
                          <a:effectLst/>
                        </a:rPr>
                        <a:t>Vodeni</a:t>
                      </a:r>
                      <a:endParaRPr lang="hr-HR" sz="1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113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212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solidFill>
                            <a:srgbClr val="000000"/>
                          </a:solidFill>
                          <a:effectLst/>
                        </a:rPr>
                        <a:t>201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336114">
                <a:tc>
                  <a:txBody>
                    <a:bodyPr/>
                    <a:lstStyle/>
                    <a:p>
                      <a:pPr algn="l"/>
                      <a:r>
                        <a:rPr lang="hr-HR" sz="1600" dirty="0" smtClean="0">
                          <a:solidFill>
                            <a:srgbClr val="000000"/>
                          </a:solidFill>
                          <a:effectLst/>
                        </a:rPr>
                        <a:t>Zračni</a:t>
                      </a:r>
                      <a:endParaRPr lang="hr-HR" sz="1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372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357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solidFill>
                            <a:srgbClr val="000000"/>
                          </a:solidFill>
                          <a:effectLst/>
                        </a:rPr>
                        <a:t>394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336114">
                <a:tc>
                  <a:txBody>
                    <a:bodyPr/>
                    <a:lstStyle/>
                    <a:p>
                      <a:pPr algn="l"/>
                      <a:r>
                        <a:rPr lang="hr-HR" sz="1600" dirty="0" smtClean="0">
                          <a:solidFill>
                            <a:srgbClr val="000000"/>
                          </a:solidFill>
                          <a:effectLst/>
                        </a:rPr>
                        <a:t>Cjevovodni</a:t>
                      </a:r>
                      <a:endParaRPr lang="hr-HR" sz="1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309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795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solidFill>
                            <a:srgbClr val="000000"/>
                          </a:solidFill>
                          <a:effectLst/>
                        </a:rPr>
                        <a:t>889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336114">
                <a:tc>
                  <a:txBody>
                    <a:bodyPr/>
                    <a:lstStyle/>
                    <a:p>
                      <a:pPr algn="l"/>
                      <a:r>
                        <a:rPr lang="hr-HR" sz="1600" dirty="0" err="1" smtClean="0">
                          <a:solidFill>
                            <a:srgbClr val="000000"/>
                          </a:solidFill>
                          <a:effectLst/>
                        </a:rPr>
                        <a:t>Multimodalni</a:t>
                      </a:r>
                      <a:endParaRPr lang="hr-HR" sz="1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1,367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1,917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solidFill>
                            <a:srgbClr val="000000"/>
                          </a:solidFill>
                          <a:effectLst/>
                        </a:rPr>
                        <a:t>1,985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336114">
                <a:tc>
                  <a:txBody>
                    <a:bodyPr/>
                    <a:lstStyle/>
                    <a:p>
                      <a:pPr algn="l"/>
                      <a:r>
                        <a:rPr lang="hr-HR" sz="1600" dirty="0" smtClean="0">
                          <a:solidFill>
                            <a:srgbClr val="000000"/>
                          </a:solidFill>
                          <a:effectLst/>
                        </a:rPr>
                        <a:t>Ostalo</a:t>
                      </a:r>
                      <a:endParaRPr lang="hr-HR" sz="1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403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603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solidFill>
                            <a:srgbClr val="000000"/>
                          </a:solidFill>
                          <a:effectLst/>
                        </a:rPr>
                        <a:t>567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336114">
                <a:tc>
                  <a:txBody>
                    <a:bodyPr/>
                    <a:lstStyle/>
                    <a:p>
                      <a:pPr algn="l"/>
                      <a:r>
                        <a:rPr lang="hr-HR" sz="1600" b="1" dirty="0" smtClean="0">
                          <a:solidFill>
                            <a:srgbClr val="000000"/>
                          </a:solidFill>
                          <a:effectLst/>
                        </a:rPr>
                        <a:t>Ukupno</a:t>
                      </a:r>
                      <a:endParaRPr lang="hr-HR" sz="1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>
                          <a:solidFill>
                            <a:srgbClr val="000000"/>
                          </a:solidFill>
                          <a:effectLst/>
                        </a:rPr>
                        <a:t>14,196</a:t>
                      </a:r>
                      <a:endParaRPr lang="hr-HR" sz="160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>
                          <a:solidFill>
                            <a:srgbClr val="000000"/>
                          </a:solidFill>
                          <a:effectLst/>
                        </a:rPr>
                        <a:t>16,651</a:t>
                      </a:r>
                      <a:endParaRPr lang="hr-HR" sz="160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 dirty="0">
                          <a:solidFill>
                            <a:srgbClr val="000000"/>
                          </a:solidFill>
                          <a:effectLst/>
                        </a:rPr>
                        <a:t>16,804</a:t>
                      </a:r>
                      <a:endParaRPr lang="hr-HR" sz="1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sr-Latn-RS" sz="1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Value</a:t>
            </a:r>
            <a:r>
              <a:rPr kumimoji="0" lang="sr-Latn-RS" altLang="sr-Latn-R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sr-Latn-RS" altLang="sr-Latn-RS" sz="1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kumimoji="0" lang="sr-Latn-RS" altLang="sr-Latn-R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sr-Latn-RS" altLang="sr-Latn-RS" sz="1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shipments</a:t>
            </a:r>
            <a:endParaRPr kumimoji="0" lang="sr-Latn-RS" altLang="sr-Latn-RS" sz="1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sr-Latn-RS" sz="9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billions</a:t>
            </a:r>
            <a:r>
              <a:rPr kumimoji="0" lang="sr-Latn-RS" altLang="sr-Latn-R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sr-Latn-RS" altLang="sr-Latn-RS" sz="9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kumimoji="0" lang="sr-Latn-RS" altLang="sr-Latn-R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sr-Latn-RS" altLang="sr-Latn-RS" sz="9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chained</a:t>
            </a:r>
            <a:r>
              <a:rPr kumimoji="0" lang="sr-Latn-RS" altLang="sr-Latn-R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2007 </a:t>
            </a:r>
            <a:r>
              <a:rPr kumimoji="0" lang="sr-Latn-RS" altLang="sr-Latn-RS" sz="9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dollars</a:t>
            </a:r>
            <a:endParaRPr kumimoji="0" lang="sr-Latn-RS" altLang="sr-Latn-RS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sr-Latn-RS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kumimoji="0" lang="sr-Latn-RS" altLang="sr-Latn-R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60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2400" dirty="0" smtClean="0"/>
              <a:t>Najprometnije zračne luke svijete</a:t>
            </a:r>
            <a:endParaRPr lang="en-GB" sz="24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/>
              <a:t>1. Hartsfield-Jackson </a:t>
            </a:r>
            <a:r>
              <a:rPr lang="en-GB" sz="1800" dirty="0">
                <a:solidFill>
                  <a:srgbClr val="FF0000"/>
                </a:solidFill>
              </a:rPr>
              <a:t>Atlanta </a:t>
            </a:r>
            <a:r>
              <a:rPr lang="en-GB" sz="1800" dirty="0"/>
              <a:t>International Airport (ATL): 103,902,992 passengers in 2017</a:t>
            </a:r>
            <a:r>
              <a:rPr lang="en-GB" sz="1800" dirty="0" smtClean="0"/>
              <a:t>.</a:t>
            </a:r>
            <a:endParaRPr lang="hr-HR" sz="1800" dirty="0" smtClean="0"/>
          </a:p>
          <a:p>
            <a:r>
              <a:rPr lang="en-GB" sz="1800" dirty="0"/>
              <a:t>2. Beijing Capital International Airport (PEK): 95,786,442 passengers in 2017.</a:t>
            </a:r>
          </a:p>
          <a:p>
            <a:r>
              <a:rPr lang="en-GB" sz="1800" dirty="0"/>
              <a:t>3. Dubai International Airport (DXB): 88,242,099 passengers in 2017.</a:t>
            </a:r>
          </a:p>
          <a:p>
            <a:r>
              <a:rPr lang="en-GB" sz="1800" dirty="0"/>
              <a:t>4. Tokyo </a:t>
            </a:r>
            <a:r>
              <a:rPr lang="en-GB" sz="1800" dirty="0" err="1"/>
              <a:t>Haneda</a:t>
            </a:r>
            <a:r>
              <a:rPr lang="en-GB" sz="1800" dirty="0"/>
              <a:t> International Airport: 85,408,975 passengers in 2017.</a:t>
            </a:r>
          </a:p>
          <a:p>
            <a:r>
              <a:rPr lang="en-GB" sz="1800" dirty="0"/>
              <a:t>5. </a:t>
            </a:r>
            <a:r>
              <a:rPr lang="en-GB" sz="1800" dirty="0">
                <a:solidFill>
                  <a:srgbClr val="FF0000"/>
                </a:solidFill>
              </a:rPr>
              <a:t>Los Angeles </a:t>
            </a:r>
            <a:r>
              <a:rPr lang="en-GB" sz="1800" dirty="0"/>
              <a:t>International Airport (LAX): 84,557,968 passengers in 2017.</a:t>
            </a:r>
          </a:p>
          <a:p>
            <a:r>
              <a:rPr lang="en-GB" sz="1800" dirty="0"/>
              <a:t>6. </a:t>
            </a:r>
            <a:r>
              <a:rPr lang="en-GB" sz="1800" dirty="0">
                <a:solidFill>
                  <a:srgbClr val="FF0000"/>
                </a:solidFill>
              </a:rPr>
              <a:t>Chicago O'Hare </a:t>
            </a:r>
            <a:r>
              <a:rPr lang="en-GB" sz="1800" dirty="0"/>
              <a:t>International Airport (ORD): 79,828,183 passengers in 2017.</a:t>
            </a:r>
          </a:p>
          <a:p>
            <a:r>
              <a:rPr lang="en-GB" sz="1800" dirty="0"/>
              <a:t>7. London Heathrow Airport (LHR): 78,014,598 passengers in 2017.</a:t>
            </a:r>
          </a:p>
          <a:p>
            <a:r>
              <a:rPr lang="en-GB" sz="1800" dirty="0"/>
              <a:t>8. Hong Kong International Airport (HKG): 72,663,955 passengers in 2017.</a:t>
            </a:r>
          </a:p>
          <a:p>
            <a:r>
              <a:rPr lang="en-GB" sz="1800" dirty="0"/>
              <a:t>9. Shanghai </a:t>
            </a:r>
            <a:r>
              <a:rPr lang="en-GB" sz="1800" dirty="0" err="1"/>
              <a:t>Pudong</a:t>
            </a:r>
            <a:r>
              <a:rPr lang="en-GB" sz="1800" dirty="0"/>
              <a:t> International Airport (PVG): 70,001,237 passengers in 2017.</a:t>
            </a:r>
          </a:p>
          <a:p>
            <a:r>
              <a:rPr lang="fr-FR" sz="1800" dirty="0"/>
              <a:t>10. Paris Charles de Gaulle Airport (CDG): 69,471,442 passengers in 2017.</a:t>
            </a:r>
          </a:p>
          <a:p>
            <a:pPr marL="0" indent="0">
              <a:buNone/>
            </a:pPr>
            <a:endParaRPr lang="hr-HR" sz="1800" dirty="0" smtClean="0"/>
          </a:p>
          <a:p>
            <a:pPr marL="0" indent="0">
              <a:buNone/>
            </a:pPr>
            <a:r>
              <a:rPr lang="hr-HR" sz="1800" i="1" dirty="0" smtClean="0"/>
              <a:t>Izvor: </a:t>
            </a:r>
            <a:r>
              <a:rPr lang="hr-HR" sz="1800" i="1" dirty="0"/>
              <a:t>https://www.businessinsider.com/busiest-airports-in-the-world-2018-2018-4</a:t>
            </a:r>
            <a:endParaRPr lang="en-GB" sz="1800" i="1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70797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098" name="Picture 2" descr="http://www.aci.aero/media/2cede523-a9ef-4b73-a3e6-5752b0611b93/YhACkw/Statistics%20and%20Data/Infographics/Top_20-busiest_airports_in%20the_world_2.jpg?mw=72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1" y="692696"/>
            <a:ext cx="9055778" cy="5433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234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 descr="Slikovni rezultat za busiest airport in the worl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528" y="1600200"/>
            <a:ext cx="678894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67117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„</a:t>
            </a:r>
            <a:r>
              <a:rPr lang="hr-HR" dirty="0" err="1" smtClean="0"/>
              <a:t>hub</a:t>
            </a:r>
            <a:r>
              <a:rPr lang="hr-HR" dirty="0" smtClean="0"/>
              <a:t> </a:t>
            </a:r>
            <a:r>
              <a:rPr lang="hr-HR" dirty="0" err="1" smtClean="0"/>
              <a:t>and</a:t>
            </a:r>
            <a:r>
              <a:rPr lang="hr-HR" dirty="0" smtClean="0"/>
              <a:t> </a:t>
            </a:r>
            <a:r>
              <a:rPr lang="hr-HR" dirty="0" err="1" smtClean="0"/>
              <a:t>spoke</a:t>
            </a:r>
            <a:r>
              <a:rPr lang="hr-HR" dirty="0" smtClean="0"/>
              <a:t>” model</a:t>
            </a:r>
            <a:endParaRPr lang="hr-H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50" y="1615281"/>
            <a:ext cx="7302500" cy="4495800"/>
          </a:xfrm>
        </p:spPr>
      </p:pic>
    </p:spTree>
    <p:extLst>
      <p:ext uri="{BB962C8B-B14F-4D97-AF65-F5344CB8AC3E}">
        <p14:creationId xmlns:p14="http://schemas.microsoft.com/office/powerpoint/2010/main" val="402974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538" y="1600200"/>
            <a:ext cx="4608923" cy="4525963"/>
          </a:xfrm>
        </p:spPr>
      </p:pic>
    </p:spTree>
    <p:extLst>
      <p:ext uri="{BB962C8B-B14F-4D97-AF65-F5344CB8AC3E}">
        <p14:creationId xmlns:p14="http://schemas.microsoft.com/office/powerpoint/2010/main" val="293324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r-HR" altLang="sr-Latn-R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Deset</a:t>
            </a:r>
            <a:r>
              <a:rPr lang="hr-HR" altLang="sr-Latn-R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altLang="sr-Latn-R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vodećih svjetskih aerodroma prema </a:t>
            </a:r>
            <a:r>
              <a:rPr lang="hr-HR" altLang="sr-Latn-R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teretnom </a:t>
            </a:r>
            <a:r>
              <a:rPr lang="hr-HR" altLang="sr-Latn-R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prometu, 2017.</a:t>
            </a:r>
            <a:r>
              <a:rPr lang="hr-HR" altLang="sr-Latn-RS" sz="2000" dirty="0">
                <a:latin typeface="Arial" panose="020B0604020202020204" pitchFamily="34" charset="0"/>
              </a:rPr>
              <a:t/>
            </a:r>
            <a:br>
              <a:rPr lang="hr-HR" altLang="sr-Latn-RS" sz="2000" dirty="0">
                <a:latin typeface="Arial" panose="020B0604020202020204" pitchFamily="34" charset="0"/>
              </a:rPr>
            </a:br>
            <a:endParaRPr lang="hr-HR" sz="2000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2844609"/>
              </p:ext>
            </p:extLst>
          </p:nvPr>
        </p:nvGraphicFramePr>
        <p:xfrm>
          <a:off x="2188210" y="2003965"/>
          <a:ext cx="4767580" cy="21527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7040"/>
                <a:gridCol w="2250440"/>
                <a:gridCol w="20701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 dirty="0">
                          <a:effectLst/>
                        </a:rPr>
                        <a:t>No.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Grad (oznaka aerodroma)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Država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1.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Hong Kong (HKG)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Hong Kong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2.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Memphis (MEM)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SAD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3.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Shangai (PVG)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Kina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4.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Incheon (ICN)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Južna Koreja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5.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Anchorage (ANC)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SAD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6.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Dubai (DXB)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UAE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7.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Louisville (SDF)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SAD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8.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Tokyo (NRT)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Japan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9.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Frankfurt (FRA)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Njemačka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10.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Taipei (TPE)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 dirty="0">
                          <a:effectLst/>
                        </a:rPr>
                        <a:t>Tajvan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725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025" y="2758281"/>
            <a:ext cx="3409950" cy="2209800"/>
          </a:xfrm>
        </p:spPr>
      </p:pic>
    </p:spTree>
    <p:extLst>
      <p:ext uri="{BB962C8B-B14F-4D97-AF65-F5344CB8AC3E}">
        <p14:creationId xmlns:p14="http://schemas.microsoft.com/office/powerpoint/2010/main" val="227638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426798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875" y="2520156"/>
            <a:ext cx="4286250" cy="2686050"/>
          </a:xfrm>
        </p:spPr>
      </p:pic>
    </p:spTree>
    <p:extLst>
      <p:ext uri="{BB962C8B-B14F-4D97-AF65-F5344CB8AC3E}">
        <p14:creationId xmlns:p14="http://schemas.microsoft.com/office/powerpoint/2010/main" val="89038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692738"/>
            <a:ext cx="8229600" cy="4340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874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1800" b="1" dirty="0" smtClean="0"/>
              <a:t>Vrijednost prevezene robe u </a:t>
            </a:r>
            <a:r>
              <a:rPr lang="hr-HR" sz="1800" b="1" dirty="0" err="1" smtClean="0"/>
              <a:t>mlrd</a:t>
            </a:r>
            <a:r>
              <a:rPr lang="hr-HR" sz="1800" b="1" dirty="0" smtClean="0"/>
              <a:t> dolara</a:t>
            </a:r>
            <a:r>
              <a:rPr lang="en-US" sz="1800" b="1" dirty="0" smtClean="0"/>
              <a:t>, 2013</a:t>
            </a:r>
            <a:endParaRPr lang="hr-HR" sz="1800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687373"/>
              </p:ext>
            </p:extLst>
          </p:nvPr>
        </p:nvGraphicFramePr>
        <p:xfrm>
          <a:off x="457194" y="1600200"/>
          <a:ext cx="3165235" cy="4525962"/>
        </p:xfrm>
        <a:graphic>
          <a:graphicData uri="http://schemas.openxmlformats.org/drawingml/2006/table">
            <a:tbl>
              <a:tblPr/>
              <a:tblGrid>
                <a:gridCol w="946454"/>
                <a:gridCol w="2218781"/>
              </a:tblGrid>
              <a:tr h="631640">
                <a:tc>
                  <a:txBody>
                    <a:bodyPr/>
                    <a:lstStyle/>
                    <a:p>
                      <a:pPr algn="ctr"/>
                      <a:r>
                        <a:rPr lang="hr-HR" sz="1100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100" dirty="0">
                          <a:solidFill>
                            <a:srgbClr val="000000"/>
                          </a:solidFill>
                          <a:effectLst/>
                        </a:rPr>
                        <a:t>2013</a:t>
                      </a: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</a:tr>
              <a:tr h="401305">
                <a:tc>
                  <a:txBody>
                    <a:bodyPr/>
                    <a:lstStyle/>
                    <a:p>
                      <a:pPr algn="l"/>
                      <a:r>
                        <a:rPr lang="hr-HR" sz="1100" dirty="0" smtClean="0">
                          <a:solidFill>
                            <a:srgbClr val="000000"/>
                          </a:solidFill>
                          <a:effectLst/>
                        </a:rPr>
                        <a:t>Cestovni</a:t>
                      </a:r>
                      <a:endParaRPr lang="hr-HR" sz="11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 b="1" dirty="0">
                          <a:solidFill>
                            <a:srgbClr val="000000"/>
                          </a:solidFill>
                          <a:effectLst/>
                        </a:rPr>
                        <a:t>11,444</a:t>
                      </a: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230335">
                <a:tc>
                  <a:txBody>
                    <a:bodyPr/>
                    <a:lstStyle/>
                    <a:p>
                      <a:pPr algn="l"/>
                      <a:r>
                        <a:rPr lang="hr-HR" sz="1100" dirty="0" smtClean="0">
                          <a:solidFill>
                            <a:srgbClr val="000000"/>
                          </a:solidFill>
                          <a:effectLst/>
                        </a:rPr>
                        <a:t>Željeznički</a:t>
                      </a:r>
                      <a:endParaRPr lang="hr-HR" sz="11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 b="1" dirty="0">
                          <a:solidFill>
                            <a:srgbClr val="000000"/>
                          </a:solidFill>
                          <a:effectLst/>
                        </a:rPr>
                        <a:t>577</a:t>
                      </a: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230335">
                <a:tc>
                  <a:txBody>
                    <a:bodyPr/>
                    <a:lstStyle/>
                    <a:p>
                      <a:pPr algn="l"/>
                      <a:r>
                        <a:rPr lang="hr-HR" sz="1100" dirty="0" smtClean="0">
                          <a:solidFill>
                            <a:srgbClr val="000000"/>
                          </a:solidFill>
                          <a:effectLst/>
                        </a:rPr>
                        <a:t>Vodeni</a:t>
                      </a:r>
                      <a:endParaRPr lang="hr-HR" sz="11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 b="1" dirty="0">
                          <a:solidFill>
                            <a:srgbClr val="000000"/>
                          </a:solidFill>
                          <a:effectLst/>
                        </a:rPr>
                        <a:t>284</a:t>
                      </a: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572275">
                <a:tc>
                  <a:txBody>
                    <a:bodyPr/>
                    <a:lstStyle/>
                    <a:p>
                      <a:pPr algn="l"/>
                      <a:r>
                        <a:rPr lang="hr-HR" sz="1100" dirty="0" smtClean="0">
                          <a:solidFill>
                            <a:srgbClr val="000000"/>
                          </a:solidFill>
                          <a:effectLst/>
                        </a:rPr>
                        <a:t>Zračni i zračni i cestovni</a:t>
                      </a:r>
                      <a:endParaRPr lang="hr-HR" sz="11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 b="1" dirty="0">
                          <a:solidFill>
                            <a:srgbClr val="000000"/>
                          </a:solidFill>
                          <a:effectLst/>
                        </a:rPr>
                        <a:t>1,167</a:t>
                      </a: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914216">
                <a:tc>
                  <a:txBody>
                    <a:bodyPr/>
                    <a:lstStyle/>
                    <a:p>
                      <a:pPr algn="l"/>
                      <a:r>
                        <a:rPr lang="hr-HR" sz="1100" dirty="0" err="1" smtClean="0">
                          <a:solidFill>
                            <a:srgbClr val="000000"/>
                          </a:solidFill>
                          <a:effectLst/>
                        </a:rPr>
                        <a:t>Multimodalni</a:t>
                      </a:r>
                      <a:endParaRPr lang="hr-HR" sz="11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 b="1" dirty="0">
                          <a:solidFill>
                            <a:srgbClr val="000000"/>
                          </a:solidFill>
                          <a:effectLst/>
                        </a:rPr>
                        <a:t>3,065</a:t>
                      </a: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401305">
                <a:tc>
                  <a:txBody>
                    <a:bodyPr/>
                    <a:lstStyle/>
                    <a:p>
                      <a:pPr algn="l"/>
                      <a:r>
                        <a:rPr lang="hr-HR" sz="1100" dirty="0" smtClean="0">
                          <a:solidFill>
                            <a:srgbClr val="000000"/>
                          </a:solidFill>
                          <a:effectLst/>
                        </a:rPr>
                        <a:t>Cjevovodni</a:t>
                      </a:r>
                      <a:endParaRPr lang="hr-HR" sz="11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 b="1" dirty="0">
                          <a:solidFill>
                            <a:srgbClr val="000000"/>
                          </a:solidFill>
                          <a:effectLst/>
                        </a:rPr>
                        <a:t>1,083</a:t>
                      </a: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743246">
                <a:tc>
                  <a:txBody>
                    <a:bodyPr/>
                    <a:lstStyle/>
                    <a:p>
                      <a:pPr algn="l"/>
                      <a:r>
                        <a:rPr lang="hr-HR" sz="1100" dirty="0" smtClean="0">
                          <a:solidFill>
                            <a:srgbClr val="000000"/>
                          </a:solidFill>
                          <a:effectLst/>
                        </a:rPr>
                        <a:t>Ostalo i nepoznato</a:t>
                      </a:r>
                      <a:endParaRPr lang="hr-HR" sz="11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 b="1" dirty="0">
                          <a:solidFill>
                            <a:srgbClr val="000000"/>
                          </a:solidFill>
                          <a:effectLst/>
                        </a:rPr>
                        <a:t>363</a:t>
                      </a: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401305">
                <a:tc>
                  <a:txBody>
                    <a:bodyPr/>
                    <a:lstStyle/>
                    <a:p>
                      <a:pPr algn="l"/>
                      <a:r>
                        <a:rPr lang="hr-HR" sz="1100" b="1" dirty="0" smtClean="0">
                          <a:solidFill>
                            <a:srgbClr val="000000"/>
                          </a:solidFill>
                          <a:effectLst/>
                        </a:rPr>
                        <a:t>Ukupno</a:t>
                      </a:r>
                      <a:endParaRPr lang="hr-HR" sz="11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 b="1" dirty="0">
                          <a:solidFill>
                            <a:srgbClr val="000000"/>
                          </a:solidFill>
                          <a:effectLst/>
                        </a:rPr>
                        <a:t>17,983</a:t>
                      </a: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2009589" y="-323165"/>
            <a:ext cx="1316317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sr-Latn-R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sr-Latn-RS" altLang="sr-Latn-R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sr-Latn-RS" altLang="sr-Latn-R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23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err="1" smtClean="0"/>
              <a:t>Soo</a:t>
            </a:r>
            <a:r>
              <a:rPr lang="hr-HR" dirty="0" smtClean="0"/>
              <a:t> (1855), </a:t>
            </a:r>
            <a:r>
              <a:rPr lang="hr-HR" dirty="0" err="1" smtClean="0"/>
              <a:t>Welland</a:t>
            </a:r>
            <a:r>
              <a:rPr lang="hr-HR" dirty="0" smtClean="0"/>
              <a:t> (1933), Plovni put St. Lawrence (1959)</a:t>
            </a:r>
            <a:endParaRPr lang="hr-HR" dirty="0"/>
          </a:p>
        </p:txBody>
      </p:sp>
      <p:pic>
        <p:nvPicPr>
          <p:cNvPr id="26626" name="Picture 2" descr="http://www.riverlorian.com/GL-Great%20Lakes%20Canals%20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501" y="1600200"/>
            <a:ext cx="6668998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452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2400" dirty="0" smtClean="0"/>
              <a:t>Mississippi - Minneapolis, Missouri - </a:t>
            </a:r>
            <a:r>
              <a:rPr lang="hr-HR" sz="2400" dirty="0" err="1" smtClean="0"/>
              <a:t>Sioux</a:t>
            </a:r>
            <a:r>
              <a:rPr lang="hr-HR" sz="2400" dirty="0" smtClean="0"/>
              <a:t> City, </a:t>
            </a:r>
            <a:r>
              <a:rPr lang="hr-HR" sz="2400" dirty="0" err="1" smtClean="0"/>
              <a:t>Arkanzas</a:t>
            </a:r>
            <a:r>
              <a:rPr lang="hr-HR" sz="2400" dirty="0" smtClean="0"/>
              <a:t> – </a:t>
            </a:r>
            <a:r>
              <a:rPr lang="hr-HR" sz="2400" dirty="0" err="1" smtClean="0"/>
              <a:t>Tulsa</a:t>
            </a:r>
            <a:r>
              <a:rPr lang="hr-HR" sz="2400" dirty="0" smtClean="0"/>
              <a:t>, Ohio – </a:t>
            </a:r>
            <a:r>
              <a:rPr lang="hr-HR" sz="2400" dirty="0" err="1" smtClean="0"/>
              <a:t>Pittsburgh</a:t>
            </a:r>
            <a:r>
              <a:rPr lang="hr-HR" sz="2400" dirty="0" smtClean="0"/>
              <a:t>, </a:t>
            </a:r>
            <a:r>
              <a:rPr lang="hr-HR" sz="2400" dirty="0" err="1" smtClean="0"/>
              <a:t>Tennessee</a:t>
            </a:r>
            <a:r>
              <a:rPr lang="hr-HR" sz="2400" dirty="0" smtClean="0"/>
              <a:t> - </a:t>
            </a:r>
            <a:r>
              <a:rPr lang="hr-HR" sz="2400" dirty="0" err="1" smtClean="0"/>
              <a:t>Knoxville</a:t>
            </a:r>
            <a:endParaRPr lang="hr-HR" sz="2400" dirty="0"/>
          </a:p>
        </p:txBody>
      </p:sp>
      <p:pic>
        <p:nvPicPr>
          <p:cNvPr id="23554" name="Picture 2" descr="https://upload.wikimedia.org/wikipedia/commons/c/cf/Mississippi_River_Watershed_Map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253" y="1600200"/>
            <a:ext cx="732949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664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err="1" smtClean="0"/>
              <a:t>TenTom</a:t>
            </a:r>
            <a:r>
              <a:rPr lang="hr-HR" dirty="0" smtClean="0"/>
              <a:t> – 10 </a:t>
            </a:r>
            <a:r>
              <a:rPr lang="hr-HR" dirty="0" err="1" smtClean="0"/>
              <a:t>prevodnica</a:t>
            </a:r>
            <a:r>
              <a:rPr lang="hr-HR" dirty="0"/>
              <a:t> </a:t>
            </a:r>
            <a:r>
              <a:rPr lang="hr-HR" dirty="0" smtClean="0"/>
              <a:t>na 104 m, dužina 377 km</a:t>
            </a:r>
            <a:endParaRPr lang="hr-H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911" y="1600200"/>
            <a:ext cx="3536178" cy="4525963"/>
          </a:xfrm>
        </p:spPr>
      </p:pic>
    </p:spTree>
    <p:extLst>
      <p:ext uri="{BB962C8B-B14F-4D97-AF65-F5344CB8AC3E}">
        <p14:creationId xmlns:p14="http://schemas.microsoft.com/office/powerpoint/2010/main" val="50269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2434431"/>
            <a:ext cx="5715000" cy="2857500"/>
          </a:xfrm>
        </p:spPr>
      </p:pic>
    </p:spTree>
    <p:extLst>
      <p:ext uri="{BB962C8B-B14F-4D97-AF65-F5344CB8AC3E}">
        <p14:creationId xmlns:p14="http://schemas.microsoft.com/office/powerpoint/2010/main" val="376603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2191544"/>
            <a:ext cx="5715000" cy="3343275"/>
          </a:xfrm>
        </p:spPr>
      </p:pic>
    </p:spTree>
    <p:extLst>
      <p:ext uri="{BB962C8B-B14F-4D97-AF65-F5344CB8AC3E}">
        <p14:creationId xmlns:p14="http://schemas.microsoft.com/office/powerpoint/2010/main" val="151876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hlinkClick r:id="rId2"/>
              </a:rPr>
              <a:t>http://</a:t>
            </a:r>
            <a:r>
              <a:rPr lang="en-GB" dirty="0" smtClean="0">
                <a:hlinkClick r:id="rId2"/>
              </a:rPr>
              <a:t>www.worldportsource.com/ports/USA.php</a:t>
            </a:r>
            <a:endParaRPr lang="hr-HR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168000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208076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Teretni promet u lukama (2013.)</a:t>
            </a:r>
            <a:endParaRPr lang="en-GB" dirty="0"/>
          </a:p>
        </p:txBody>
      </p:sp>
      <p:pic>
        <p:nvPicPr>
          <p:cNvPr id="1026" name="Picture 2" descr="https://upload.wikimedia.org/wikipedia/commons/a/a5/Ports_ranked_by_tonnage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812" y="1600200"/>
            <a:ext cx="6890376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63563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2800" dirty="0" smtClean="0"/>
              <a:t>Teretni promet u lukama SAD-a (u tonama) </a:t>
            </a:r>
            <a:endParaRPr lang="hr-HR" sz="2800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0019890"/>
              </p:ext>
            </p:extLst>
          </p:nvPr>
        </p:nvGraphicFramePr>
        <p:xfrm>
          <a:off x="1547664" y="1556792"/>
          <a:ext cx="3744416" cy="4827047"/>
        </p:xfrm>
        <a:graphic>
          <a:graphicData uri="http://schemas.openxmlformats.org/drawingml/2006/table">
            <a:tbl>
              <a:tblPr/>
              <a:tblGrid>
                <a:gridCol w="1061024"/>
                <a:gridCol w="1099216"/>
                <a:gridCol w="1584176"/>
              </a:tblGrid>
              <a:tr h="356375">
                <a:tc>
                  <a:txBody>
                    <a:bodyPr/>
                    <a:lstStyle/>
                    <a:p>
                      <a:pPr algn="ctr"/>
                      <a:r>
                        <a:rPr lang="hr-HR" sz="700">
                          <a:effectLst/>
                        </a:rPr>
                        <a:t>1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 u="none" strike="noStrike" dirty="0">
                          <a:solidFill>
                            <a:srgbClr val="0B0080"/>
                          </a:solidFill>
                          <a:effectLst/>
                          <a:hlinkClick r:id="rId2" tooltip="Port of South Louisiana"/>
                        </a:rPr>
                        <a:t>Port </a:t>
                      </a:r>
                      <a:r>
                        <a:rPr lang="hr-HR" sz="1100" u="none" strike="noStrike" dirty="0" err="1">
                          <a:solidFill>
                            <a:srgbClr val="0B0080"/>
                          </a:solidFill>
                          <a:effectLst/>
                          <a:hlinkClick r:id="rId2" tooltip="Port of South Louisiana"/>
                        </a:rPr>
                        <a:t>of</a:t>
                      </a:r>
                      <a:r>
                        <a:rPr lang="hr-HR" sz="1100" u="none" strike="noStrike" dirty="0">
                          <a:solidFill>
                            <a:srgbClr val="0B0080"/>
                          </a:solidFill>
                          <a:effectLst/>
                          <a:hlinkClick r:id="rId2" tooltip="Port of South Louisiana"/>
                        </a:rPr>
                        <a:t> </a:t>
                      </a:r>
                      <a:r>
                        <a:rPr lang="hr-HR" sz="1100" u="none" strike="noStrike" dirty="0" err="1">
                          <a:solidFill>
                            <a:srgbClr val="0B0080"/>
                          </a:solidFill>
                          <a:effectLst/>
                          <a:hlinkClick r:id="rId2" tooltip="Port of South Louisiana"/>
                        </a:rPr>
                        <a:t>South</a:t>
                      </a:r>
                      <a:r>
                        <a:rPr lang="hr-HR" sz="1100" u="none" strike="noStrike" dirty="0">
                          <a:solidFill>
                            <a:srgbClr val="0B0080"/>
                          </a:solidFill>
                          <a:effectLst/>
                          <a:hlinkClick r:id="rId2" tooltip="Port of South Louisiana"/>
                        </a:rPr>
                        <a:t> </a:t>
                      </a:r>
                      <a:r>
                        <a:rPr lang="hr-HR" sz="1100" u="none" strike="noStrike" dirty="0" err="1">
                          <a:solidFill>
                            <a:srgbClr val="0B0080"/>
                          </a:solidFill>
                          <a:effectLst/>
                          <a:hlinkClick r:id="rId2" tooltip="Port of South Louisiana"/>
                        </a:rPr>
                        <a:t>Louisiana</a:t>
                      </a:r>
                      <a:endParaRPr lang="hr-HR" sz="1100" dirty="0">
                        <a:effectLst/>
                      </a:endParaRP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>
                          <a:effectLst/>
                        </a:rPr>
                        <a:t>238,585,604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356375">
                <a:tc>
                  <a:txBody>
                    <a:bodyPr/>
                    <a:lstStyle/>
                    <a:p>
                      <a:pPr algn="ctr"/>
                      <a:r>
                        <a:rPr lang="hr-HR" sz="700">
                          <a:effectLst/>
                        </a:rPr>
                        <a:t>2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 u="sng">
                          <a:solidFill>
                            <a:srgbClr val="0B0080"/>
                          </a:solidFill>
                          <a:effectLst/>
                          <a:hlinkClick r:id="rId3" tooltip="Port of Houston"/>
                        </a:rPr>
                        <a:t>Port of Houston</a:t>
                      </a:r>
                      <a:r>
                        <a:rPr lang="hr-HR" sz="1100">
                          <a:effectLst/>
                        </a:rPr>
                        <a:t>, </a:t>
                      </a:r>
                      <a:r>
                        <a:rPr lang="hr-HR" sz="1100" u="none" strike="noStrike">
                          <a:solidFill>
                            <a:srgbClr val="0B0080"/>
                          </a:solidFill>
                          <a:effectLst/>
                          <a:hlinkClick r:id="rId4" tooltip="Texas"/>
                        </a:rPr>
                        <a:t>Texas</a:t>
                      </a:r>
                      <a:endParaRPr lang="hr-HR" sz="1100">
                        <a:effectLst/>
                      </a:endParaRP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 dirty="0">
                          <a:effectLst/>
                        </a:rPr>
                        <a:t>229,246,833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677113">
                <a:tc>
                  <a:txBody>
                    <a:bodyPr/>
                    <a:lstStyle/>
                    <a:p>
                      <a:pPr algn="ctr"/>
                      <a:r>
                        <a:rPr lang="hr-HR" sz="700">
                          <a:effectLst/>
                        </a:rPr>
                        <a:t>3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5" tooltip="Port of New York and New Jersey"/>
                        </a:rPr>
                        <a:t>Port of New York and New Jersey</a:t>
                      </a:r>
                      <a:r>
                        <a:rPr lang="en-US" sz="1100">
                          <a:effectLst/>
                        </a:rPr>
                        <a:t/>
                      </a:r>
                      <a:br>
                        <a:rPr lang="en-US" sz="1100">
                          <a:effectLst/>
                        </a:rPr>
                      </a:br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6" tooltip="Port Newark"/>
                        </a:rPr>
                        <a:t>Port Newark</a:t>
                      </a:r>
                      <a:endParaRPr lang="en-US" sz="1100">
                        <a:effectLst/>
                      </a:endParaRP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 dirty="0">
                          <a:effectLst/>
                        </a:rPr>
                        <a:t>123,322,644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356375">
                <a:tc>
                  <a:txBody>
                    <a:bodyPr/>
                    <a:lstStyle/>
                    <a:p>
                      <a:pPr algn="ctr"/>
                      <a:r>
                        <a:rPr lang="hr-HR" sz="700">
                          <a:effectLst/>
                        </a:rPr>
                        <a:t>4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 u="none" strike="noStrike">
                          <a:solidFill>
                            <a:srgbClr val="0B0080"/>
                          </a:solidFill>
                          <a:effectLst/>
                          <a:hlinkClick r:id="rId7" tooltip="Port of Beaumont"/>
                        </a:rPr>
                        <a:t>Port of Beaumont</a:t>
                      </a:r>
                      <a:r>
                        <a:rPr lang="hr-HR" sz="1100">
                          <a:effectLst/>
                        </a:rPr>
                        <a:t>, </a:t>
                      </a:r>
                      <a:r>
                        <a:rPr lang="hr-HR" sz="1100" u="none" strike="noStrike">
                          <a:solidFill>
                            <a:srgbClr val="0B0080"/>
                          </a:solidFill>
                          <a:effectLst/>
                          <a:hlinkClick r:id="rId4" tooltip="Texas"/>
                        </a:rPr>
                        <a:t>Texas</a:t>
                      </a:r>
                      <a:endParaRPr lang="hr-HR" sz="1100">
                        <a:effectLst/>
                      </a:endParaRP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 dirty="0">
                          <a:effectLst/>
                        </a:rPr>
                        <a:t>94,403,631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463288">
                <a:tc>
                  <a:txBody>
                    <a:bodyPr/>
                    <a:lstStyle/>
                    <a:p>
                      <a:pPr algn="ctr"/>
                      <a:r>
                        <a:rPr lang="hr-HR" sz="700">
                          <a:effectLst/>
                        </a:rPr>
                        <a:t>5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8" tooltip="Port of Long Beach"/>
                        </a:rPr>
                        <a:t>Port of Long Beach</a:t>
                      </a:r>
                      <a:r>
                        <a:rPr lang="en-US" sz="1100">
                          <a:effectLst/>
                        </a:rPr>
                        <a:t>, </a:t>
                      </a:r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9" tooltip="California"/>
                        </a:rPr>
                        <a:t>California</a:t>
                      </a:r>
                      <a:endParaRPr lang="en-US" sz="1100">
                        <a:effectLst/>
                      </a:endParaRP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 dirty="0">
                          <a:effectLst/>
                        </a:rPr>
                        <a:t>84,492,739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463288">
                <a:tc>
                  <a:txBody>
                    <a:bodyPr/>
                    <a:lstStyle/>
                    <a:p>
                      <a:pPr algn="ctr"/>
                      <a:r>
                        <a:rPr lang="hr-HR" sz="700">
                          <a:effectLst/>
                        </a:rPr>
                        <a:t>6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10" tooltip="Virginia Port Authority"/>
                        </a:rPr>
                        <a:t>Port of Hampton Roads</a:t>
                      </a:r>
                      <a:r>
                        <a:rPr lang="en-US" sz="1100">
                          <a:effectLst/>
                        </a:rPr>
                        <a:t>, </a:t>
                      </a:r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11" tooltip="Virginia"/>
                        </a:rPr>
                        <a:t>Virginia</a:t>
                      </a:r>
                      <a:endParaRPr lang="en-US" sz="1100">
                        <a:effectLst/>
                      </a:endParaRP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 dirty="0">
                          <a:effectLst/>
                        </a:rPr>
                        <a:t>78,664,496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463288">
                <a:tc>
                  <a:txBody>
                    <a:bodyPr/>
                    <a:lstStyle/>
                    <a:p>
                      <a:pPr algn="ctr"/>
                      <a:r>
                        <a:rPr lang="hr-HR" sz="700">
                          <a:effectLst/>
                        </a:rPr>
                        <a:t>7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12" tooltip="Port of New Orleans"/>
                        </a:rPr>
                        <a:t>Port of New Orleans</a:t>
                      </a:r>
                      <a:r>
                        <a:rPr lang="en-US" sz="1100">
                          <a:effectLst/>
                        </a:rPr>
                        <a:t>, </a:t>
                      </a:r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13" tooltip="Louisiana"/>
                        </a:rPr>
                        <a:t>Louisiana</a:t>
                      </a:r>
                      <a:endParaRPr lang="en-US" sz="1100">
                        <a:effectLst/>
                      </a:endParaRP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 dirty="0">
                          <a:effectLst/>
                        </a:rPr>
                        <a:t>77,159,081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463288">
                <a:tc>
                  <a:txBody>
                    <a:bodyPr/>
                    <a:lstStyle/>
                    <a:p>
                      <a:pPr algn="ctr"/>
                      <a:r>
                        <a:rPr lang="hr-HR" sz="700">
                          <a:effectLst/>
                        </a:rPr>
                        <a:t>8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14" tooltip="Port of Corpus Christi"/>
                        </a:rPr>
                        <a:t>Port of Corpus Christi</a:t>
                      </a:r>
                      <a:r>
                        <a:rPr lang="en-US" sz="1100">
                          <a:effectLst/>
                        </a:rPr>
                        <a:t>, </a:t>
                      </a:r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4" tooltip="Texas"/>
                        </a:rPr>
                        <a:t>Texas</a:t>
                      </a:r>
                      <a:endParaRPr lang="en-US" sz="1100">
                        <a:effectLst/>
                      </a:endParaRP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 dirty="0">
                          <a:effectLst/>
                        </a:rPr>
                        <a:t>76,157,693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570200">
                <a:tc>
                  <a:txBody>
                    <a:bodyPr/>
                    <a:lstStyle/>
                    <a:p>
                      <a:pPr algn="ctr"/>
                      <a:r>
                        <a:rPr lang="hr-HR" sz="700">
                          <a:effectLst/>
                        </a:rPr>
                        <a:t>9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15" tooltip="Port of Greater Baton Rouge"/>
                        </a:rPr>
                        <a:t>Port of Greater Baton Rouge</a:t>
                      </a:r>
                      <a:r>
                        <a:rPr lang="en-US" sz="1100">
                          <a:effectLst/>
                        </a:rPr>
                        <a:t>, </a:t>
                      </a:r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13" tooltip="Louisiana"/>
                        </a:rPr>
                        <a:t>Louisiana</a:t>
                      </a:r>
                      <a:endParaRPr lang="en-US" sz="1100">
                        <a:effectLst/>
                      </a:endParaRP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 dirty="0">
                          <a:effectLst/>
                        </a:rPr>
                        <a:t>63,875,439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356375">
                <a:tc>
                  <a:txBody>
                    <a:bodyPr/>
                    <a:lstStyle/>
                    <a:p>
                      <a:pPr algn="ctr"/>
                      <a:r>
                        <a:rPr lang="hr-HR" sz="700">
                          <a:effectLst/>
                        </a:rPr>
                        <a:t>10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16" tooltip="Port of Los Angeles"/>
                        </a:rPr>
                        <a:t>Port of Los Angeles</a:t>
                      </a:r>
                      <a:r>
                        <a:rPr lang="en-US" sz="1100">
                          <a:effectLst/>
                        </a:rPr>
                        <a:t>, </a:t>
                      </a:r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9" tooltip="California"/>
                        </a:rPr>
                        <a:t>California</a:t>
                      </a:r>
                      <a:endParaRPr lang="en-US" sz="1100">
                        <a:effectLst/>
                      </a:endParaRP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 dirty="0">
                          <a:effectLst/>
                        </a:rPr>
                        <a:t>57,928,594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465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Rezervirano mjesto sadržaja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113" y="404664"/>
            <a:ext cx="8718351" cy="5865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663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Teretni prijevoz, 2017.</a:t>
            </a:r>
            <a:endParaRPr lang="en-GB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1207147"/>
              </p:ext>
            </p:extLst>
          </p:nvPr>
        </p:nvGraphicFramePr>
        <p:xfrm>
          <a:off x="2339751" y="1600200"/>
          <a:ext cx="3562580" cy="4084755"/>
        </p:xfrm>
        <a:graphic>
          <a:graphicData uri="http://schemas.openxmlformats.org/drawingml/2006/table">
            <a:tbl>
              <a:tblPr/>
              <a:tblGrid>
                <a:gridCol w="1849365"/>
                <a:gridCol w="1713215"/>
              </a:tblGrid>
              <a:tr h="808115">
                <a:tc>
                  <a:txBody>
                    <a:bodyPr/>
                    <a:lstStyle/>
                    <a:p>
                      <a:pPr algn="ctr" fontAlgn="t"/>
                      <a:r>
                        <a:rPr lang="hr-HR" sz="1200" dirty="0" smtClean="0">
                          <a:solidFill>
                            <a:srgbClr val="FFFFFF"/>
                          </a:solidFill>
                          <a:effectLst/>
                        </a:rPr>
                        <a:t>Vrsta</a:t>
                      </a:r>
                      <a:r>
                        <a:rPr lang="hr-HR" sz="1200" baseline="0" dirty="0" smtClean="0">
                          <a:solidFill>
                            <a:srgbClr val="FFFFFF"/>
                          </a:solidFill>
                          <a:effectLst/>
                        </a:rPr>
                        <a:t> prijevoza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32273" marR="32273" marT="32273" marB="32273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41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hr-HR" sz="1200" dirty="0" err="1" smtClean="0">
                          <a:solidFill>
                            <a:srgbClr val="FFFFFF"/>
                          </a:solidFill>
                          <a:effectLst/>
                        </a:rPr>
                        <a:t>Vrijednst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32273" marR="32273" marT="32273" marB="32273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4178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Cestovni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72%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Željeznički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4%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Vodeni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2%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5058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Zračni (i zračni-cestovni)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3%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err="1" smtClean="0">
                          <a:effectLst/>
                        </a:rPr>
                        <a:t>Multimodalni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14%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Cjevovodni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4%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5058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Ostalo</a:t>
                      </a:r>
                      <a:r>
                        <a:rPr lang="hr-HR" sz="1600" b="1" baseline="0" dirty="0" smtClean="0">
                          <a:effectLst/>
                        </a:rPr>
                        <a:t> i nepoznato</a:t>
                      </a:r>
                      <a:endParaRPr lang="hr-HR" sz="1600" b="1" dirty="0" smtClean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0,6%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5058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Ukupno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100%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730222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8922" y="476672"/>
            <a:ext cx="8487574" cy="5649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06143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40305" y="548680"/>
            <a:ext cx="8932785" cy="5577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19479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Cjevovodi</a:t>
            </a:r>
            <a:endParaRPr lang="en-GB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https://www.youtube.com/watch?v=MEIerHQ9IAw</a:t>
            </a:r>
          </a:p>
        </p:txBody>
      </p:sp>
    </p:spTree>
    <p:extLst>
      <p:ext uri="{BB962C8B-B14F-4D97-AF65-F5344CB8AC3E}">
        <p14:creationId xmlns:p14="http://schemas.microsoft.com/office/powerpoint/2010/main" val="33729139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780928"/>
            <a:ext cx="4078610" cy="3883546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8741" y="1268760"/>
            <a:ext cx="5285259" cy="352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45848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8417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Težina prevezene robe u </a:t>
            </a:r>
            <a:r>
              <a:rPr lang="hr-HR" dirty="0" err="1" smtClean="0"/>
              <a:t>mln</a:t>
            </a:r>
            <a:r>
              <a:rPr lang="hr-HR" dirty="0" smtClean="0"/>
              <a:t> t.</a:t>
            </a:r>
            <a:endParaRPr lang="hr-HR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41080"/>
              </p:ext>
            </p:extLst>
          </p:nvPr>
        </p:nvGraphicFramePr>
        <p:xfrm>
          <a:off x="457200" y="2350668"/>
          <a:ext cx="8229600" cy="3025026"/>
        </p:xfrm>
        <a:graphic>
          <a:graphicData uri="http://schemas.openxmlformats.org/drawingml/2006/table">
            <a:tbl>
              <a:tblPr/>
              <a:tblGrid>
                <a:gridCol w="2057400"/>
                <a:gridCol w="2057400"/>
                <a:gridCol w="2057400"/>
                <a:gridCol w="2057400"/>
              </a:tblGrid>
              <a:tr h="336114">
                <a:tc>
                  <a:txBody>
                    <a:bodyPr/>
                    <a:lstStyle/>
                    <a:p>
                      <a:pPr algn="ctr"/>
                      <a:r>
                        <a:rPr lang="hr-HR" sz="1600" dirty="0">
                          <a:solidFill>
                            <a:srgbClr val="000000"/>
                          </a:solidFill>
                          <a:effectLst/>
                        </a:rPr>
                        <a:t>Mode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2002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2007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2011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</a:tr>
              <a:tr h="336114">
                <a:tc>
                  <a:txBody>
                    <a:bodyPr/>
                    <a:lstStyle/>
                    <a:p>
                      <a:pPr algn="l"/>
                      <a:r>
                        <a:rPr lang="hr-HR" sz="1600" dirty="0" smtClean="0">
                          <a:solidFill>
                            <a:srgbClr val="000000"/>
                          </a:solidFill>
                          <a:effectLst/>
                        </a:rPr>
                        <a:t>Cestovni</a:t>
                      </a:r>
                      <a:endParaRPr lang="hr-HR" sz="1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11,943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13,336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11,924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336114">
                <a:tc>
                  <a:txBody>
                    <a:bodyPr/>
                    <a:lstStyle/>
                    <a:p>
                      <a:pPr algn="l"/>
                      <a:r>
                        <a:rPr lang="hr-HR" sz="1600" dirty="0" smtClean="0">
                          <a:solidFill>
                            <a:srgbClr val="000000"/>
                          </a:solidFill>
                          <a:effectLst/>
                        </a:rPr>
                        <a:t>Željeznički</a:t>
                      </a:r>
                      <a:endParaRPr lang="hr-HR" sz="1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1,978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2,024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2,053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336114">
                <a:tc>
                  <a:txBody>
                    <a:bodyPr/>
                    <a:lstStyle/>
                    <a:p>
                      <a:pPr algn="l"/>
                      <a:r>
                        <a:rPr lang="hr-HR" sz="1600" dirty="0" smtClean="0">
                          <a:solidFill>
                            <a:srgbClr val="000000"/>
                          </a:solidFill>
                          <a:effectLst/>
                        </a:rPr>
                        <a:t>Vodeni</a:t>
                      </a:r>
                      <a:endParaRPr lang="hr-HR" sz="1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680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655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645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336114">
                <a:tc>
                  <a:txBody>
                    <a:bodyPr/>
                    <a:lstStyle/>
                    <a:p>
                      <a:pPr algn="l"/>
                      <a:r>
                        <a:rPr lang="hr-HR" sz="1600" dirty="0" smtClean="0">
                          <a:solidFill>
                            <a:srgbClr val="000000"/>
                          </a:solidFill>
                          <a:effectLst/>
                        </a:rPr>
                        <a:t>Zračni</a:t>
                      </a:r>
                      <a:endParaRPr lang="hr-HR" sz="1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5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5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6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336114">
                <a:tc>
                  <a:txBody>
                    <a:bodyPr/>
                    <a:lstStyle/>
                    <a:p>
                      <a:pPr algn="l"/>
                      <a:r>
                        <a:rPr lang="hr-HR" sz="1600" dirty="0" smtClean="0">
                          <a:solidFill>
                            <a:srgbClr val="000000"/>
                          </a:solidFill>
                          <a:effectLst/>
                        </a:rPr>
                        <a:t>Cjevovodni</a:t>
                      </a:r>
                      <a:endParaRPr lang="hr-HR" sz="1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1,574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1,674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1,912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336114">
                <a:tc>
                  <a:txBody>
                    <a:bodyPr/>
                    <a:lstStyle/>
                    <a:p>
                      <a:pPr algn="l"/>
                      <a:r>
                        <a:rPr lang="hr-HR" sz="1600" dirty="0" err="1" smtClean="0">
                          <a:solidFill>
                            <a:srgbClr val="000000"/>
                          </a:solidFill>
                          <a:effectLst/>
                        </a:rPr>
                        <a:t>Multimodalni</a:t>
                      </a:r>
                      <a:endParaRPr lang="hr-HR" sz="1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320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568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583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336114">
                <a:tc>
                  <a:txBody>
                    <a:bodyPr/>
                    <a:lstStyle/>
                    <a:p>
                      <a:pPr algn="l"/>
                      <a:r>
                        <a:rPr lang="hr-HR" sz="1600" dirty="0" smtClean="0">
                          <a:solidFill>
                            <a:srgbClr val="000000"/>
                          </a:solidFill>
                          <a:effectLst/>
                        </a:rPr>
                        <a:t>Ostalo</a:t>
                      </a:r>
                      <a:endParaRPr lang="hr-HR" sz="1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716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617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solidFill>
                            <a:srgbClr val="000000"/>
                          </a:solidFill>
                          <a:effectLst/>
                        </a:rPr>
                        <a:t>499</a:t>
                      </a: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336114">
                <a:tc>
                  <a:txBody>
                    <a:bodyPr/>
                    <a:lstStyle/>
                    <a:p>
                      <a:pPr algn="l"/>
                      <a:r>
                        <a:rPr lang="hr-HR" sz="1600" b="1" dirty="0" smtClean="0">
                          <a:solidFill>
                            <a:srgbClr val="000000"/>
                          </a:solidFill>
                          <a:effectLst/>
                        </a:rPr>
                        <a:t>Ukupno</a:t>
                      </a:r>
                      <a:endParaRPr lang="hr-HR" sz="1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>
                          <a:solidFill>
                            <a:srgbClr val="000000"/>
                          </a:solidFill>
                          <a:effectLst/>
                        </a:rPr>
                        <a:t>17,215</a:t>
                      </a:r>
                      <a:endParaRPr lang="hr-HR" sz="160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>
                          <a:solidFill>
                            <a:srgbClr val="000000"/>
                          </a:solidFill>
                          <a:effectLst/>
                        </a:rPr>
                        <a:t>18,879</a:t>
                      </a:r>
                      <a:endParaRPr lang="hr-HR" sz="160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 dirty="0">
                          <a:solidFill>
                            <a:srgbClr val="000000"/>
                          </a:solidFill>
                          <a:effectLst/>
                        </a:rPr>
                        <a:t>17,622</a:t>
                      </a:r>
                      <a:endParaRPr lang="hr-HR" sz="16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43314" marR="43314" marT="43314" marB="4331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sr-Latn-R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sr-Latn-RS" altLang="sr-Latn-R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sr-Latn-RS" altLang="sr-Latn-R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89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1200" b="1" dirty="0"/>
              <a:t>Table 2-1 Weight of Shipments by Transportation </a:t>
            </a:r>
            <a:r>
              <a:rPr lang="en-US" b="1" dirty="0"/>
              <a:t/>
            </a:r>
            <a:br>
              <a:rPr lang="en-US" b="1" dirty="0"/>
            </a:br>
            <a:r>
              <a:rPr lang="hr-HR" sz="2000" b="1" dirty="0" smtClean="0"/>
              <a:t>Težina prevezene robe prema vrsti prijevoza (</a:t>
            </a:r>
            <a:r>
              <a:rPr lang="hr-HR" sz="2000" b="1" dirty="0" err="1" smtClean="0"/>
              <a:t>mln</a:t>
            </a:r>
            <a:r>
              <a:rPr lang="hr-HR" sz="2000" b="1" dirty="0" smtClean="0"/>
              <a:t> t), 2013)</a:t>
            </a:r>
            <a:endParaRPr lang="hr-HR" sz="2000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4831867"/>
              </p:ext>
            </p:extLst>
          </p:nvPr>
        </p:nvGraphicFramePr>
        <p:xfrm>
          <a:off x="611556" y="1600200"/>
          <a:ext cx="3129580" cy="4525962"/>
        </p:xfrm>
        <a:graphic>
          <a:graphicData uri="http://schemas.openxmlformats.org/drawingml/2006/table">
            <a:tbl>
              <a:tblPr/>
              <a:tblGrid>
                <a:gridCol w="1080124"/>
                <a:gridCol w="2049456"/>
              </a:tblGrid>
              <a:tr h="631640">
                <a:tc>
                  <a:txBody>
                    <a:bodyPr/>
                    <a:lstStyle/>
                    <a:p>
                      <a:pPr algn="ctr"/>
                      <a:r>
                        <a:rPr lang="hr-HR" sz="1100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100" dirty="0">
                          <a:solidFill>
                            <a:srgbClr val="000000"/>
                          </a:solidFill>
                          <a:effectLst/>
                        </a:rPr>
                        <a:t>2013</a:t>
                      </a: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</a:tr>
              <a:tr h="401305">
                <a:tc>
                  <a:txBody>
                    <a:bodyPr/>
                    <a:lstStyle/>
                    <a:p>
                      <a:pPr algn="l"/>
                      <a:r>
                        <a:rPr lang="hr-HR" sz="1100" dirty="0" smtClean="0">
                          <a:solidFill>
                            <a:srgbClr val="000000"/>
                          </a:solidFill>
                          <a:effectLst/>
                        </a:rPr>
                        <a:t>Cestovni</a:t>
                      </a:r>
                      <a:endParaRPr lang="hr-HR" sz="11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 b="1" dirty="0">
                          <a:solidFill>
                            <a:srgbClr val="000000"/>
                          </a:solidFill>
                          <a:effectLst/>
                        </a:rPr>
                        <a:t>13,955</a:t>
                      </a: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230335">
                <a:tc>
                  <a:txBody>
                    <a:bodyPr/>
                    <a:lstStyle/>
                    <a:p>
                      <a:pPr algn="l"/>
                      <a:r>
                        <a:rPr lang="hr-HR" sz="1100" dirty="0" smtClean="0">
                          <a:solidFill>
                            <a:srgbClr val="000000"/>
                          </a:solidFill>
                          <a:effectLst/>
                        </a:rPr>
                        <a:t>Željeznički</a:t>
                      </a:r>
                      <a:endParaRPr lang="hr-HR" sz="11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 b="1" dirty="0">
                          <a:solidFill>
                            <a:srgbClr val="000000"/>
                          </a:solidFill>
                          <a:effectLst/>
                        </a:rPr>
                        <a:t>1,858</a:t>
                      </a: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230335">
                <a:tc>
                  <a:txBody>
                    <a:bodyPr/>
                    <a:lstStyle/>
                    <a:p>
                      <a:pPr algn="l"/>
                      <a:r>
                        <a:rPr lang="hr-HR" sz="1100" dirty="0" smtClean="0">
                          <a:solidFill>
                            <a:srgbClr val="000000"/>
                          </a:solidFill>
                          <a:effectLst/>
                        </a:rPr>
                        <a:t>Vodeni</a:t>
                      </a:r>
                      <a:endParaRPr lang="hr-HR" sz="11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 b="1" dirty="0">
                          <a:solidFill>
                            <a:srgbClr val="000000"/>
                          </a:solidFill>
                          <a:effectLst/>
                        </a:rPr>
                        <a:t>808</a:t>
                      </a: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572275">
                <a:tc>
                  <a:txBody>
                    <a:bodyPr/>
                    <a:lstStyle/>
                    <a:p>
                      <a:pPr algn="l"/>
                      <a:r>
                        <a:rPr lang="hr-HR" sz="1100" dirty="0" smtClean="0">
                          <a:solidFill>
                            <a:srgbClr val="000000"/>
                          </a:solidFill>
                          <a:effectLst/>
                        </a:rPr>
                        <a:t>Zračni</a:t>
                      </a:r>
                      <a:r>
                        <a:rPr lang="hr-HR" sz="1100" baseline="0" dirty="0" smtClean="0">
                          <a:solidFill>
                            <a:srgbClr val="000000"/>
                          </a:solidFill>
                          <a:effectLst/>
                        </a:rPr>
                        <a:t> i zračni i cestovni</a:t>
                      </a:r>
                      <a:endParaRPr lang="hr-HR" sz="11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 b="1" dirty="0">
                          <a:solidFill>
                            <a:srgbClr val="000000"/>
                          </a:solidFill>
                          <a:effectLst/>
                        </a:rPr>
                        <a:t>15</a:t>
                      </a: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914216">
                <a:tc>
                  <a:txBody>
                    <a:bodyPr/>
                    <a:lstStyle/>
                    <a:p>
                      <a:pPr algn="l"/>
                      <a:r>
                        <a:rPr lang="hr-HR" sz="1100" dirty="0" err="1" smtClean="0">
                          <a:solidFill>
                            <a:srgbClr val="000000"/>
                          </a:solidFill>
                          <a:effectLst/>
                        </a:rPr>
                        <a:t>Multimodalni</a:t>
                      </a:r>
                      <a:endParaRPr lang="hr-HR" sz="11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 b="1" dirty="0">
                          <a:solidFill>
                            <a:srgbClr val="000000"/>
                          </a:solidFill>
                          <a:effectLst/>
                        </a:rPr>
                        <a:t>1,554</a:t>
                      </a: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401305">
                <a:tc>
                  <a:txBody>
                    <a:bodyPr/>
                    <a:lstStyle/>
                    <a:p>
                      <a:pPr algn="l"/>
                      <a:r>
                        <a:rPr lang="hr-HR" sz="1100" dirty="0" smtClean="0">
                          <a:solidFill>
                            <a:srgbClr val="000000"/>
                          </a:solidFill>
                          <a:effectLst/>
                        </a:rPr>
                        <a:t>Cjevovodni</a:t>
                      </a:r>
                      <a:endParaRPr lang="hr-HR" sz="11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 b="1" dirty="0">
                          <a:solidFill>
                            <a:srgbClr val="000000"/>
                          </a:solidFill>
                          <a:effectLst/>
                        </a:rPr>
                        <a:t>1,539</a:t>
                      </a: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743246">
                <a:tc>
                  <a:txBody>
                    <a:bodyPr/>
                    <a:lstStyle/>
                    <a:p>
                      <a:pPr algn="l"/>
                      <a:r>
                        <a:rPr lang="hr-HR" sz="1100" dirty="0" smtClean="0">
                          <a:solidFill>
                            <a:srgbClr val="000000"/>
                          </a:solidFill>
                          <a:effectLst/>
                        </a:rPr>
                        <a:t>Ostalo i nepoznato</a:t>
                      </a:r>
                      <a:endParaRPr lang="hr-HR" sz="11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 b="1" dirty="0">
                          <a:solidFill>
                            <a:srgbClr val="000000"/>
                          </a:solidFill>
                          <a:effectLst/>
                        </a:rPr>
                        <a:t>333</a:t>
                      </a: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401305">
                <a:tc>
                  <a:txBody>
                    <a:bodyPr/>
                    <a:lstStyle/>
                    <a:p>
                      <a:pPr algn="l"/>
                      <a:r>
                        <a:rPr lang="hr-HR" sz="1100" b="1" dirty="0" smtClean="0">
                          <a:solidFill>
                            <a:srgbClr val="000000"/>
                          </a:solidFill>
                          <a:effectLst/>
                        </a:rPr>
                        <a:t>Ukupno</a:t>
                      </a:r>
                      <a:endParaRPr lang="hr-HR" sz="11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100" b="1" dirty="0">
                          <a:solidFill>
                            <a:srgbClr val="000000"/>
                          </a:solidFill>
                          <a:effectLst/>
                        </a:rPr>
                        <a:t>20,063</a:t>
                      </a:r>
                    </a:p>
                  </a:txBody>
                  <a:tcPr marL="29682" marR="29682" marT="29682" marB="2968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1548680" y="170091"/>
            <a:ext cx="12934333" cy="55399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sr-Latn-R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sr-Latn-RS" altLang="sr-Latn-R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sr-Latn-RS" altLang="sr-Latn-R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80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Teretni promet t/milje</a:t>
            </a:r>
            <a:endParaRPr lang="hr-HR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1961816"/>
              </p:ext>
            </p:extLst>
          </p:nvPr>
        </p:nvGraphicFramePr>
        <p:xfrm>
          <a:off x="457200" y="2034381"/>
          <a:ext cx="8229600" cy="3657600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>
                          <a:effectLst/>
                        </a:rPr>
                        <a:t>Vrsta teretnog prijevoza</a:t>
                      </a:r>
                      <a:endParaRPr lang="hr-HR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effectLst/>
                        </a:rPr>
                        <a:t>2011 </a:t>
                      </a:r>
                      <a:r>
                        <a:rPr lang="hr-HR" dirty="0" smtClean="0">
                          <a:effectLst/>
                        </a:rPr>
                        <a:t>tona milje</a:t>
                      </a:r>
                      <a:r>
                        <a:rPr lang="en-US" dirty="0" smtClean="0">
                          <a:effectLst/>
                        </a:rPr>
                        <a:t> (</a:t>
                      </a:r>
                      <a:r>
                        <a:rPr lang="hr-HR" dirty="0" smtClean="0">
                          <a:effectLst/>
                        </a:rPr>
                        <a:t> milijarde</a:t>
                      </a:r>
                      <a:r>
                        <a:rPr lang="en-US" dirty="0" smtClean="0">
                          <a:effectLst/>
                        </a:rPr>
                        <a:t>)</a:t>
                      </a:r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>
                          <a:effectLst/>
                        </a:rPr>
                        <a:t>Postotak</a:t>
                      </a:r>
                      <a:endParaRPr lang="hr-HR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hr-HR" dirty="0" smtClean="0">
                          <a:effectLst/>
                        </a:rPr>
                        <a:t>Cestovni</a:t>
                      </a:r>
                      <a:endParaRPr lang="hr-HR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dirty="0">
                          <a:effectLst/>
                        </a:rPr>
                        <a:t>2,337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>
                          <a:effectLst/>
                        </a:rPr>
                        <a:t>40.24%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hr-HR" dirty="0" smtClean="0">
                          <a:effectLst/>
                        </a:rPr>
                        <a:t>Željeznički</a:t>
                      </a:r>
                      <a:endParaRPr lang="hr-HR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>
                          <a:effectLst/>
                        </a:rPr>
                        <a:t>1,518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dirty="0">
                          <a:effectLst/>
                        </a:rPr>
                        <a:t>26.13%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hr-HR" dirty="0" smtClean="0">
                          <a:effectLst/>
                        </a:rPr>
                        <a:t>Vodeni</a:t>
                      </a:r>
                      <a:endParaRPr lang="hr-HR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>
                          <a:effectLst/>
                        </a:rPr>
                        <a:t>434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>
                          <a:effectLst/>
                        </a:rPr>
                        <a:t>7.47%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hr-HR" dirty="0" smtClean="0">
                          <a:effectLst/>
                        </a:rPr>
                        <a:t>Zračni i Zračni/cestovni</a:t>
                      </a:r>
                      <a:endParaRPr lang="hr-HR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>
                          <a:effectLst/>
                        </a:rPr>
                        <a:t>11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>
                          <a:effectLst/>
                        </a:rPr>
                        <a:t>0.19%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hr-HR" dirty="0" smtClean="0">
                          <a:effectLst/>
                        </a:rPr>
                        <a:t>Cjevovodni</a:t>
                      </a:r>
                      <a:endParaRPr lang="hr-HR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>
                          <a:effectLst/>
                        </a:rPr>
                        <a:t>1,018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>
                          <a:effectLst/>
                        </a:rPr>
                        <a:t>17.53%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hr-HR" dirty="0" smtClean="0">
                          <a:effectLst/>
                        </a:rPr>
                        <a:t>Modalni</a:t>
                      </a:r>
                      <a:endParaRPr lang="hr-HR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>
                          <a:effectLst/>
                        </a:rPr>
                        <a:t>489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>
                          <a:effectLst/>
                        </a:rPr>
                        <a:t>8.43%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hr-HR" dirty="0" smtClean="0">
                          <a:effectLst/>
                        </a:rPr>
                        <a:t>Ostalo i nepoznato</a:t>
                      </a:r>
                      <a:endParaRPr lang="hr-HR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>
                          <a:effectLst/>
                        </a:rPr>
                        <a:t>93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>
                          <a:effectLst/>
                        </a:rPr>
                        <a:t>1.60%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hr-HR" dirty="0" smtClean="0">
                          <a:effectLst/>
                        </a:rPr>
                        <a:t>Ukupno</a:t>
                      </a:r>
                      <a:endParaRPr lang="hr-HR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>
                          <a:effectLst/>
                        </a:rPr>
                        <a:t>5,807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>
                          <a:effectLst/>
                        </a:rPr>
                        <a:t>100%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0">
                <a:tc gridSpan="3">
                  <a:txBody>
                    <a:bodyPr/>
                    <a:lstStyle/>
                    <a:p>
                      <a:pPr algn="r"/>
                      <a:r>
                        <a:rPr lang="en-US" dirty="0">
                          <a:effectLst/>
                        </a:rPr>
                        <a:t>Source: 2011 estimates by the Bureau of Transportation Statistics</a:t>
                      </a:r>
                      <a:r>
                        <a:rPr lang="en-US" b="0" i="0" u="none" strike="noStrike" baseline="30000" dirty="0">
                          <a:solidFill>
                            <a:srgbClr val="0B0080"/>
                          </a:solidFill>
                          <a:effectLst/>
                          <a:hlinkClick r:id="rId2"/>
                        </a:rPr>
                        <a:t>[9]</a:t>
                      </a:r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293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Teretni prijevoz, 2017.</a:t>
            </a:r>
            <a:endParaRPr lang="en-GB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/>
          </p:nvPr>
        </p:nvGraphicFramePr>
        <p:xfrm>
          <a:off x="2339751" y="1600200"/>
          <a:ext cx="5400600" cy="4084755"/>
        </p:xfrm>
        <a:graphic>
          <a:graphicData uri="http://schemas.openxmlformats.org/drawingml/2006/table">
            <a:tbl>
              <a:tblPr/>
              <a:tblGrid>
                <a:gridCol w="1849365"/>
                <a:gridCol w="1838020"/>
                <a:gridCol w="1713215"/>
              </a:tblGrid>
              <a:tr h="808115">
                <a:tc>
                  <a:txBody>
                    <a:bodyPr/>
                    <a:lstStyle/>
                    <a:p>
                      <a:pPr algn="ctr" fontAlgn="t"/>
                      <a:r>
                        <a:rPr lang="hr-HR" sz="1200" dirty="0" smtClean="0">
                          <a:solidFill>
                            <a:srgbClr val="FFFFFF"/>
                          </a:solidFill>
                          <a:effectLst/>
                        </a:rPr>
                        <a:t>Vrsta</a:t>
                      </a:r>
                      <a:r>
                        <a:rPr lang="hr-HR" sz="1200" baseline="0" dirty="0" smtClean="0">
                          <a:solidFill>
                            <a:srgbClr val="FFFFFF"/>
                          </a:solidFill>
                          <a:effectLst/>
                        </a:rPr>
                        <a:t> prijevoza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32273" marR="32273" marT="32273" marB="32273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41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hr-HR" sz="1200" dirty="0" smtClean="0">
                          <a:solidFill>
                            <a:srgbClr val="FFFFFF"/>
                          </a:solidFill>
                          <a:effectLst/>
                        </a:rPr>
                        <a:t>Težina 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32273" marR="32273" marT="32273" marB="32273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41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hr-HR" sz="1200" dirty="0" err="1" smtClean="0">
                          <a:solidFill>
                            <a:srgbClr val="FFFFFF"/>
                          </a:solidFill>
                          <a:effectLst/>
                        </a:rPr>
                        <a:t>Vrijednst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32273" marR="32273" marT="32273" marB="32273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4178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Cestovni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66%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72%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Željeznički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10% 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4%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Vodeni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4%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2%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5058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Zračni (i zračni-cestovni)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0,03%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3%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err="1" smtClean="0">
                          <a:effectLst/>
                        </a:rPr>
                        <a:t>Multimodalni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3%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14%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Cjevovodni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16%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4%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5058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Ostalo</a:t>
                      </a:r>
                      <a:r>
                        <a:rPr lang="hr-HR" sz="1600" b="1" baseline="0" dirty="0" smtClean="0">
                          <a:effectLst/>
                        </a:rPr>
                        <a:t> i nepoznato</a:t>
                      </a:r>
                      <a:endParaRPr lang="hr-HR" sz="1600" b="1" dirty="0" smtClean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0,5%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0,6%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5058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Ukupno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100%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100%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49543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894</Words>
  <Application>Microsoft Office PowerPoint</Application>
  <PresentationFormat>Prikaz na zaslonu (4:3)</PresentationFormat>
  <Paragraphs>357</Paragraphs>
  <Slides>54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54</vt:i4>
      </vt:variant>
    </vt:vector>
  </HeadingPairs>
  <TitlesOfParts>
    <vt:vector size="58" baseType="lpstr">
      <vt:lpstr>Arial</vt:lpstr>
      <vt:lpstr>Calibri</vt:lpstr>
      <vt:lpstr>Times New Roman</vt:lpstr>
      <vt:lpstr>Office tema</vt:lpstr>
      <vt:lpstr>PowerPointova prezentacija</vt:lpstr>
      <vt:lpstr>Javni putnički prijevoz, 2015</vt:lpstr>
      <vt:lpstr>Vrijednost prevezene robe u mlrd dollara</vt:lpstr>
      <vt:lpstr>Vrijednost prevezene robe u mlrd dolara, 2013</vt:lpstr>
      <vt:lpstr>Teretni prijevoz, 2017.</vt:lpstr>
      <vt:lpstr>Težina prevezene robe u mln t.</vt:lpstr>
      <vt:lpstr>Table 2-1 Weight of Shipments by Transportation  Težina prevezene robe prema vrsti prijevoza (mln t), 2013)</vt:lpstr>
      <vt:lpstr>Teretni promet t/milje</vt:lpstr>
      <vt:lpstr>Teretni prijevoz, 2017.</vt:lpstr>
      <vt:lpstr>Route 40 (1950)</vt:lpstr>
      <vt:lpstr>PowerPointova prezentacija</vt:lpstr>
      <vt:lpstr>PowerPointova prezentacija</vt:lpstr>
      <vt:lpstr>I-system</vt:lpstr>
      <vt:lpstr>PowerPointova prezentacija</vt:lpstr>
      <vt:lpstr>St John – Victoria -1962</vt:lpstr>
      <vt:lpstr>PowerPointova prezentacija</vt:lpstr>
      <vt:lpstr>Alaska highway – faze izgradnje (1943)</vt:lpstr>
      <vt:lpstr>PowerPointova prezentacija</vt:lpstr>
      <vt:lpstr>Promontory Point – spajanje ruta kompanijaCentral Pacific i Union Pacific (1869)</vt:lpstr>
      <vt:lpstr>PowerPointova prezentacija</vt:lpstr>
      <vt:lpstr>PowerPointova prezentacija</vt:lpstr>
      <vt:lpstr>Željeznice SAD-a – dužina oko 250.000 km (2018.)</vt:lpstr>
      <vt:lpstr>Kanadske željeznice – dužina oko 48.000 km. (2018.)</vt:lpstr>
      <vt:lpstr>PowerPointova prezentacija</vt:lpstr>
      <vt:lpstr>PowerPointova prezentacija</vt:lpstr>
      <vt:lpstr>PowerPointova prezentacija</vt:lpstr>
      <vt:lpstr>PowerPointova prezentacija</vt:lpstr>
      <vt:lpstr>Rute VIA rail</vt:lpstr>
      <vt:lpstr>PowerPointova prezentacija</vt:lpstr>
      <vt:lpstr>Najprometnije zračne luke svijete</vt:lpstr>
      <vt:lpstr>PowerPointova prezentacija</vt:lpstr>
      <vt:lpstr>PowerPointova prezentacija</vt:lpstr>
      <vt:lpstr>„hub and spoke” model</vt:lpstr>
      <vt:lpstr>PowerPointova prezentacija</vt:lpstr>
      <vt:lpstr>Deset vodećih svjetskih aerodroma prema teretnom prometu, 2017. </vt:lpstr>
      <vt:lpstr>PowerPointova prezentacija</vt:lpstr>
      <vt:lpstr>PowerPointova prezentacija</vt:lpstr>
      <vt:lpstr>PowerPointova prezentacija</vt:lpstr>
      <vt:lpstr>PowerPointova prezentacija</vt:lpstr>
      <vt:lpstr>Soo (1855), Welland (1933), Plovni put St. Lawrence (1959)</vt:lpstr>
      <vt:lpstr>Mississippi - Minneapolis, Missouri - Sioux City, Arkanzas – Tulsa, Ohio – Pittsburgh, Tennessee - Knoxville</vt:lpstr>
      <vt:lpstr>TenTom – 10 prevodnica na 104 m, dužina 377 km</vt:lpstr>
      <vt:lpstr>PowerPointova prezentacija</vt:lpstr>
      <vt:lpstr>PowerPointova prezentacija</vt:lpstr>
      <vt:lpstr>PowerPointova prezentacija</vt:lpstr>
      <vt:lpstr>PowerPointova prezentacija</vt:lpstr>
      <vt:lpstr>Teretni promet u lukama (2013.)</vt:lpstr>
      <vt:lpstr>Teretni promet u lukama SAD-a (u tonama) </vt:lpstr>
      <vt:lpstr>PowerPointova prezentacija</vt:lpstr>
      <vt:lpstr>PowerPointova prezentacija</vt:lpstr>
      <vt:lpstr>PowerPointova prezentacija</vt:lpstr>
      <vt:lpstr>Cjevovodi</vt:lpstr>
      <vt:lpstr>PowerPointova prezentacija</vt:lpstr>
      <vt:lpstr>PowerPointova prezentacija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Industrija i poljoprivreda</dc:title>
  <dc:creator>lsakaja</dc:creator>
  <cp:lastModifiedBy>Laura Šakaja</cp:lastModifiedBy>
  <cp:revision>59</cp:revision>
  <dcterms:modified xsi:type="dcterms:W3CDTF">2019-01-07T16:02:02Z</dcterms:modified>
</cp:coreProperties>
</file>